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58" r:id="rId5"/>
    <p:sldId id="257" r:id="rId6"/>
    <p:sldId id="345" r:id="rId7"/>
    <p:sldId id="6010" r:id="rId8"/>
    <p:sldId id="259" r:id="rId9"/>
    <p:sldId id="6007" r:id="rId10"/>
    <p:sldId id="6006" r:id="rId11"/>
    <p:sldId id="6005" r:id="rId12"/>
    <p:sldId id="406" r:id="rId13"/>
    <p:sldId id="407" r:id="rId14"/>
    <p:sldId id="260" r:id="rId15"/>
    <p:sldId id="262" r:id="rId16"/>
    <p:sldId id="400" r:id="rId17"/>
    <p:sldId id="401" r:id="rId18"/>
    <p:sldId id="403" r:id="rId19"/>
    <p:sldId id="404" r:id="rId20"/>
    <p:sldId id="261" r:id="rId21"/>
    <p:sldId id="413" r:id="rId22"/>
    <p:sldId id="264" r:id="rId23"/>
    <p:sldId id="274" r:id="rId24"/>
    <p:sldId id="275" r:id="rId25"/>
    <p:sldId id="6012" r:id="rId26"/>
    <p:sldId id="6014" r:id="rId27"/>
    <p:sldId id="6015" r:id="rId28"/>
    <p:sldId id="6009" r:id="rId29"/>
    <p:sldId id="351"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Glacial Indifference" pitchFamily="2" charset="0"/>
      <p:regular r:id="rId36"/>
    </p:embeddedFont>
    <p:embeddedFont>
      <p:font typeface="Montserrat" pitchFamily="2" charset="77"/>
      <p:regular r:id="rId37"/>
      <p:bold r:id="rId38"/>
      <p:italic r:id="rId39"/>
      <p:boldItalic r:id="rId40"/>
    </p:embeddedFont>
    <p:embeddedFont>
      <p:font typeface="Montserrat Bold" pitchFamily="2" charset="77"/>
      <p:bold r:id="rId41"/>
      <p:italic r:id="rId42"/>
      <p:boldItalic r:id="rId43"/>
    </p:embeddedFont>
    <p:embeddedFont>
      <p:font typeface="Now" pitchFamily="2" charset="77"/>
      <p:regular r:id="rId44"/>
    </p:embeddedFont>
  </p:embeddedFontLst>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04040"/>
    <a:srgbClr val="D6D6D6"/>
    <a:srgbClr val="FFC585"/>
    <a:srgbClr val="C0504D"/>
    <a:srgbClr val="4D4D4D"/>
    <a:srgbClr val="EB8C3B"/>
    <a:srgbClr val="FCDDBD"/>
    <a:srgbClr val="C1C1C1"/>
    <a:srgbClr val="9AC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44" autoAdjust="0"/>
    <p:restoredTop sz="95728" autoAdjust="0"/>
  </p:normalViewPr>
  <p:slideViewPr>
    <p:cSldViewPr>
      <p:cViewPr>
        <p:scale>
          <a:sx n="113" d="100"/>
          <a:sy n="113" d="100"/>
        </p:scale>
        <p:origin x="1248" y="496"/>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17637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717149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73782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937849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3</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96819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2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9.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1969770"/>
          </a:xfrm>
          <a:prstGeom prst="rect">
            <a:avLst/>
          </a:prstGeom>
          <a:noFill/>
        </p:spPr>
        <p:txBody>
          <a:bodyPr wrap="square" lIns="91440" tIns="45720" rIns="91440" bIns="45720" rtlCol="0" anchor="t">
            <a:spAutoFit/>
          </a:bodyPr>
          <a:lstStyle/>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117" y="292861"/>
            <a:ext cx="18286883" cy="227149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Rounded Rectangle 6">
            <a:extLst>
              <a:ext uri="{FF2B5EF4-FFF2-40B4-BE49-F238E27FC236}">
                <a16:creationId xmlns:a16="http://schemas.microsoft.com/office/drawing/2014/main" id="{AAFFBAEA-D965-09F4-6391-14A05E6D472F}"/>
              </a:ext>
            </a:extLst>
          </p:cNvPr>
          <p:cNvSpPr/>
          <p:nvPr/>
        </p:nvSpPr>
        <p:spPr>
          <a:xfrm>
            <a:off x="8001000" y="3335513"/>
            <a:ext cx="8839200" cy="5953125"/>
          </a:xfrm>
          <a:prstGeom prst="roundRect">
            <a:avLst>
              <a:gd name="adj" fmla="val 7241"/>
            </a:avLst>
          </a:prstGeom>
          <a:solidFill>
            <a:srgbClr val="FCD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TextBox 3"/>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8" name="TextBox 8"/>
          <p:cNvSpPr txBox="1"/>
          <p:nvPr/>
        </p:nvSpPr>
        <p:spPr>
          <a:xfrm>
            <a:off x="8739382" y="4457700"/>
            <a:ext cx="8329418" cy="3964740"/>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We often hear the words </a:t>
            </a:r>
            <a:r>
              <a:rPr lang="en-US" sz="2800" b="1" dirty="0">
                <a:solidFill>
                  <a:srgbClr val="404040"/>
                </a:solidFill>
                <a:latin typeface="Montserrat" pitchFamily="2" charset="77"/>
              </a:rPr>
              <a:t>Data Science</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a:t>
            </a:r>
            <a:r>
              <a:rPr lang="en-US" sz="2800" dirty="0">
                <a:solidFill>
                  <a:srgbClr val="404040"/>
                </a:solidFill>
                <a:latin typeface="Montserrat" pitchFamily="2" charset="77"/>
              </a:rPr>
              <a:t> and </a:t>
            </a:r>
            <a:r>
              <a:rPr lang="en-US" sz="2800" b="1" dirty="0">
                <a:solidFill>
                  <a:srgbClr val="404040"/>
                </a:solidFill>
                <a:latin typeface="Montserrat" pitchFamily="2" charset="77"/>
              </a:rPr>
              <a:t>AI</a:t>
            </a:r>
            <a:r>
              <a:rPr lang="en-US" sz="2800" dirty="0">
                <a:solidFill>
                  <a:srgbClr val="404040"/>
                </a:solidFill>
                <a:latin typeface="Montserrat" pitchFamily="2" charset="77"/>
              </a:rPr>
              <a:t> used together, often as if they were synonyms.</a:t>
            </a:r>
          </a:p>
          <a:p>
            <a:pPr>
              <a:lnSpc>
                <a:spcPts val="3904"/>
              </a:lnSpc>
            </a:pPr>
            <a:endParaRPr lang="en-US" sz="2800" dirty="0">
              <a:solidFill>
                <a:srgbClr val="404040"/>
              </a:solidFill>
              <a:latin typeface="Montserrat" pitchFamily="2" charset="77"/>
            </a:endParaRPr>
          </a:p>
          <a:p>
            <a:pPr>
              <a:lnSpc>
                <a:spcPts val="3904"/>
              </a:lnSpc>
            </a:pP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Let's try some differentiation.</a:t>
            </a:r>
          </a:p>
          <a:p>
            <a:pPr>
              <a:lnSpc>
                <a:spcPts val="3904"/>
              </a:lnSpc>
            </a:pPr>
            <a:r>
              <a:rPr lang="en-US" sz="2800" dirty="0">
                <a:solidFill>
                  <a:srgbClr val="404040"/>
                </a:solidFill>
                <a:latin typeface="Montserrat" pitchFamily="2" charset="77"/>
              </a:rPr>
              <a:t> </a:t>
            </a:r>
          </a:p>
        </p:txBody>
      </p:sp>
      <p:pic>
        <p:nvPicPr>
          <p:cNvPr id="11" name="Picture 10" descr="A person with long curly hair and mustache&#10;&#10;Description automatically generated">
            <a:extLst>
              <a:ext uri="{FF2B5EF4-FFF2-40B4-BE49-F238E27FC236}">
                <a16:creationId xmlns:a16="http://schemas.microsoft.com/office/drawing/2014/main" id="{2FAC8F45-057A-1995-E561-BEFEECF8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5" y="3314700"/>
            <a:ext cx="5953125" cy="5953125"/>
          </a:xfrm>
          <a:prstGeom prst="roundRect">
            <a:avLst>
              <a:gd name="adj" fmla="val 7890"/>
            </a:avLst>
          </a:prstGeom>
        </p:spPr>
      </p:pic>
      <p:pic>
        <p:nvPicPr>
          <p:cNvPr id="12" name="Picture 11" descr="A blue and black logo&#10;&#10;Description automatically generated">
            <a:extLst>
              <a:ext uri="{FF2B5EF4-FFF2-40B4-BE49-F238E27FC236}">
                <a16:creationId xmlns:a16="http://schemas.microsoft.com/office/drawing/2014/main" id="{643CCF6D-A211-4C21-50EC-58E99904629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29737" y="8991600"/>
            <a:ext cx="18317737"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Freeform 7"/>
          <p:cNvSpPr>
            <a:spLocks noChangeAspect="1"/>
          </p:cNvSpPr>
          <p:nvPr/>
        </p:nvSpPr>
        <p:spPr>
          <a:xfrm>
            <a:off x="6117399" y="2641344"/>
            <a:ext cx="6053201" cy="6053201"/>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dirty="0"/>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89858362-226E-1633-E912-F4D8623D48EC}"/>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5DC88EED-47F5-ACD0-1775-C48F518C0284}"/>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18265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399301" y="3613514"/>
            <a:ext cx="10254987" cy="4625177"/>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3" name="Freeform 5">
            <a:extLst>
              <a:ext uri="{FF2B5EF4-FFF2-40B4-BE49-F238E27FC236}">
                <a16:creationId xmlns:a16="http://schemas.microsoft.com/office/drawing/2014/main" id="{DBAD283B-0FF1-6EF2-E1F0-FA3E39445696}"/>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1718370F-5C65-D12C-D2A0-33858451DA9D}"/>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4433E060-E55D-7529-8B62-057F29411C9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4224651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256" y="2995729"/>
            <a:ext cx="9609256" cy="5805372"/>
          </a:xfrm>
          <a:prstGeom prst="rect">
            <a:avLst/>
          </a:prstGeom>
        </p:spPr>
        <p:txBody>
          <a:bodyPr wrap="square" lIns="0" tIns="0" rIns="0" bIns="0" rtlCol="0" anchor="t">
            <a:spAutoFit/>
          </a:bodyPr>
          <a:lstStyle/>
          <a:p>
            <a:pPr>
              <a:lnSpc>
                <a:spcPts val="3904"/>
              </a:lnSpc>
            </a:pPr>
            <a:r>
              <a:rPr lang="en-US" sz="2800"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4" name="Freeform 5">
            <a:extLst>
              <a:ext uri="{FF2B5EF4-FFF2-40B4-BE49-F238E27FC236}">
                <a16:creationId xmlns:a16="http://schemas.microsoft.com/office/drawing/2014/main" id="{6C38A13A-FE7D-BD05-52BE-926C169517EA}"/>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cxnSp>
        <p:nvCxnSpPr>
          <p:cNvPr id="2" name="Straight Connector 1">
            <a:extLst>
              <a:ext uri="{FF2B5EF4-FFF2-40B4-BE49-F238E27FC236}">
                <a16:creationId xmlns:a16="http://schemas.microsoft.com/office/drawing/2014/main" id="{34130E8B-4572-2239-790B-F97A8AB5125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F7B57BA4-E671-D4D3-6031-18BCE5DF32D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985333" y="262890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985333" y="641598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sp>
        <p:nvSpPr>
          <p:cNvPr id="7" name="Freeform 5">
            <a:extLst>
              <a:ext uri="{FF2B5EF4-FFF2-40B4-BE49-F238E27FC236}">
                <a16:creationId xmlns:a16="http://schemas.microsoft.com/office/drawing/2014/main" id="{A9A03A7F-4B66-D086-BE9E-A9A72E2DB967}"/>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2" name="Straight Connector 1">
            <a:extLst>
              <a:ext uri="{FF2B5EF4-FFF2-40B4-BE49-F238E27FC236}">
                <a16:creationId xmlns:a16="http://schemas.microsoft.com/office/drawing/2014/main" id="{37A8F34F-3F8A-80E8-45A0-09EA248E099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B5CD8E5C-5B7B-FCD1-5518-486DE9C5C3FC}"/>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232153"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9144000" y="5490447"/>
            <a:ext cx="7491176" cy="380456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750056"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700975" y="5967099"/>
            <a:ext cx="6397683"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of data with the goal to </a:t>
            </a:r>
            <a:r>
              <a:rPr lang="en-US" sz="2800" b="1" dirty="0">
                <a:solidFill>
                  <a:srgbClr val="404040"/>
                </a:solidFill>
                <a:latin typeface="Montserrat" pitchFamily="2" charset="77"/>
              </a:rPr>
              <a:t>learn something </a:t>
            </a:r>
            <a:r>
              <a:rPr lang="en-US" sz="2800" dirty="0">
                <a:solidFill>
                  <a:srgbClr val="404040"/>
                </a:solidFill>
                <a:latin typeface="Montserrat" pitchFamily="2" charset="77"/>
              </a:rPr>
              <a:t>about its characteristics or answer a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028700" y="3565368"/>
            <a:ext cx="8115300" cy="5997732"/>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an umbrella term.</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690881" lvl="1" indent="-345440">
              <a:lnSpc>
                <a:spcPts val="3904"/>
              </a:lnSpc>
              <a:buFont typeface="Arial"/>
              <a:buChar char="•"/>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In Health Data Science the Domains are</a:t>
            </a:r>
          </a:p>
          <a:p>
            <a:pPr>
              <a:lnSpc>
                <a:spcPts val="3904"/>
              </a:lnSpc>
            </a:pPr>
            <a:r>
              <a:rPr lang="en-US" sz="3200" dirty="0">
                <a:solidFill>
                  <a:srgbClr val="404040"/>
                </a:solidFill>
                <a:latin typeface="Now"/>
              </a:rPr>
              <a:t> </a:t>
            </a: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0134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400300"/>
            <a:ext cx="18288000" cy="788670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6" name="TextBox 6"/>
          <p:cNvSpPr txBox="1"/>
          <p:nvPr/>
        </p:nvSpPr>
        <p:spPr>
          <a:xfrm>
            <a:off x="3974643" y="4665070"/>
            <a:ext cx="4553932" cy="374013"/>
          </a:xfrm>
          <a:prstGeom prst="rect">
            <a:avLst/>
          </a:prstGeom>
        </p:spPr>
        <p:txBody>
          <a:bodyPr lIns="0" tIns="0" rIns="0" bIns="0" rtlCol="0" anchor="t">
            <a:spAutoFit/>
          </a:bodyPr>
          <a:lstStyle/>
          <a:p>
            <a:pPr>
              <a:lnSpc>
                <a:spcPts val="2928"/>
              </a:lnSpc>
              <a:spcBef>
                <a:spcPct val="0"/>
              </a:spcBef>
            </a:pPr>
            <a:r>
              <a:rPr lang="en-US" sz="3000" b="1" dirty="0">
                <a:solidFill>
                  <a:srgbClr val="404040"/>
                </a:solidFill>
                <a:latin typeface="Montserrat" pitchFamily="2" charset="77"/>
              </a:rPr>
              <a:t>INTRO</a:t>
            </a:r>
          </a:p>
        </p:txBody>
      </p:sp>
      <p:sp>
        <p:nvSpPr>
          <p:cNvPr id="7" name="TextBox 7"/>
          <p:cNvSpPr txBox="1"/>
          <p:nvPr/>
        </p:nvSpPr>
        <p:spPr>
          <a:xfrm>
            <a:off x="11383399" y="4665070"/>
            <a:ext cx="4686639" cy="374013"/>
          </a:xfrm>
          <a:prstGeom prst="rect">
            <a:avLst/>
          </a:prstGeom>
        </p:spPr>
        <p:txBody>
          <a:bodyPr lIns="0" tIns="0" rIns="0" bIns="0" rtlCol="0" anchor="t">
            <a:spAutoFit/>
          </a:bodyPr>
          <a:lstStyle/>
          <a:p>
            <a:pPr>
              <a:lnSpc>
                <a:spcPts val="2928"/>
              </a:lnSpc>
            </a:pPr>
            <a:r>
              <a:rPr lang="en-US" sz="3000" b="1" dirty="0">
                <a:solidFill>
                  <a:srgbClr val="404040"/>
                </a:solidFill>
                <a:latin typeface="Montserrat" pitchFamily="2" charset="77"/>
              </a:rPr>
              <a:t>DATA ANALYSIS</a:t>
            </a:r>
          </a:p>
        </p:txBody>
      </p:sp>
      <p:sp>
        <p:nvSpPr>
          <p:cNvPr id="8" name="TextBox 8"/>
          <p:cNvSpPr txBox="1"/>
          <p:nvPr/>
        </p:nvSpPr>
        <p:spPr>
          <a:xfrm>
            <a:off x="3974643" y="6134100"/>
            <a:ext cx="4189133"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DATA COLLECTION</a:t>
            </a:r>
          </a:p>
        </p:txBody>
      </p:sp>
      <p:sp>
        <p:nvSpPr>
          <p:cNvPr id="9" name="TextBox 9"/>
          <p:cNvSpPr txBox="1"/>
          <p:nvPr/>
        </p:nvSpPr>
        <p:spPr>
          <a:xfrm>
            <a:off x="11383399" y="6170499"/>
            <a:ext cx="4686638"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MODEL EVALUATION</a:t>
            </a:r>
          </a:p>
        </p:txBody>
      </p:sp>
      <p:sp>
        <p:nvSpPr>
          <p:cNvPr id="10" name="TextBox 10"/>
          <p:cNvSpPr txBox="1"/>
          <p:nvPr/>
        </p:nvSpPr>
        <p:spPr>
          <a:xfrm>
            <a:off x="3974643" y="7460574"/>
            <a:ext cx="4684686" cy="745910"/>
          </a:xfrm>
          <a:prstGeom prst="rect">
            <a:avLst/>
          </a:prstGeom>
        </p:spPr>
        <p:txBody>
          <a:bodyPr wrap="square" lIns="0" tIns="0" rIns="0" bIns="0" rtlCol="0" anchor="t">
            <a:spAutoFit/>
          </a:bodyPr>
          <a:lstStyle/>
          <a:p>
            <a:pPr>
              <a:lnSpc>
                <a:spcPts val="2928"/>
              </a:lnSpc>
            </a:pPr>
            <a:r>
              <a:rPr lang="en-US" sz="3000" b="1" dirty="0">
                <a:solidFill>
                  <a:srgbClr val="404040"/>
                </a:solidFill>
                <a:latin typeface="Montserrat" pitchFamily="2" charset="77"/>
              </a:rPr>
              <a:t>EXPLORATORY DATA ANALYSIS</a:t>
            </a:r>
          </a:p>
        </p:txBody>
      </p:sp>
      <p:sp>
        <p:nvSpPr>
          <p:cNvPr id="44" name="Oval 43">
            <a:extLst>
              <a:ext uri="{FF2B5EF4-FFF2-40B4-BE49-F238E27FC236}">
                <a16:creationId xmlns:a16="http://schemas.microsoft.com/office/drawing/2014/main" id="{3C33EF35-0E79-F464-4E6A-FF464091FCC6}"/>
              </a:ext>
            </a:extLst>
          </p:cNvPr>
          <p:cNvSpPr>
            <a:spLocks noChangeAspect="1"/>
          </p:cNvSpPr>
          <p:nvPr/>
        </p:nvSpPr>
        <p:spPr>
          <a:xfrm>
            <a:off x="9780034" y="739572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35" name="TextBox 35"/>
          <p:cNvSpPr txBox="1"/>
          <p:nvPr/>
        </p:nvSpPr>
        <p:spPr>
          <a:xfrm>
            <a:off x="11383399" y="7675928"/>
            <a:ext cx="4485496"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CLOSING REMARKS</a:t>
            </a:r>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108000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TABLE OF CONTENTS</a:t>
            </a:r>
          </a:p>
        </p:txBody>
      </p:sp>
      <p:sp>
        <p:nvSpPr>
          <p:cNvPr id="43" name="Oval 42">
            <a:extLst>
              <a:ext uri="{FF2B5EF4-FFF2-40B4-BE49-F238E27FC236}">
                <a16:creationId xmlns:a16="http://schemas.microsoft.com/office/drawing/2014/main" id="{7D0FBDA0-B05A-3B06-0006-C1E6A7611825}"/>
              </a:ext>
            </a:extLst>
          </p:cNvPr>
          <p:cNvSpPr>
            <a:spLocks noChangeAspect="1"/>
          </p:cNvSpPr>
          <p:nvPr/>
        </p:nvSpPr>
        <p:spPr>
          <a:xfrm>
            <a:off x="2376600" y="4381500"/>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5" name="Oval 44">
            <a:extLst>
              <a:ext uri="{FF2B5EF4-FFF2-40B4-BE49-F238E27FC236}">
                <a16:creationId xmlns:a16="http://schemas.microsoft.com/office/drawing/2014/main" id="{552275D6-A613-45AA-72B2-C95F820EAA93}"/>
              </a:ext>
            </a:extLst>
          </p:cNvPr>
          <p:cNvSpPr>
            <a:spLocks noChangeAspect="1"/>
          </p:cNvSpPr>
          <p:nvPr/>
        </p:nvSpPr>
        <p:spPr>
          <a:xfrm>
            <a:off x="9780034" y="5910648"/>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6" name="Oval 45">
            <a:extLst>
              <a:ext uri="{FF2B5EF4-FFF2-40B4-BE49-F238E27FC236}">
                <a16:creationId xmlns:a16="http://schemas.microsoft.com/office/drawing/2014/main" id="{7C85CB77-01AA-45C1-4C10-F9095B8B5B56}"/>
              </a:ext>
            </a:extLst>
          </p:cNvPr>
          <p:cNvSpPr>
            <a:spLocks noChangeAspect="1"/>
          </p:cNvSpPr>
          <p:nvPr/>
        </p:nvSpPr>
        <p:spPr>
          <a:xfrm>
            <a:off x="9780034" y="4381500"/>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7" name="Oval 46">
            <a:extLst>
              <a:ext uri="{FF2B5EF4-FFF2-40B4-BE49-F238E27FC236}">
                <a16:creationId xmlns:a16="http://schemas.microsoft.com/office/drawing/2014/main" id="{8646179A-90D0-4FED-F835-2623AEC35341}"/>
              </a:ext>
            </a:extLst>
          </p:cNvPr>
          <p:cNvSpPr>
            <a:spLocks noChangeAspect="1"/>
          </p:cNvSpPr>
          <p:nvPr/>
        </p:nvSpPr>
        <p:spPr>
          <a:xfrm>
            <a:off x="2384587" y="738667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8" name="Oval 47">
            <a:extLst>
              <a:ext uri="{FF2B5EF4-FFF2-40B4-BE49-F238E27FC236}">
                <a16:creationId xmlns:a16="http://schemas.microsoft.com/office/drawing/2014/main" id="{DC6310E8-445C-E824-0639-A835A8582021}"/>
              </a:ext>
            </a:extLst>
          </p:cNvPr>
          <p:cNvSpPr>
            <a:spLocks noChangeAspect="1"/>
          </p:cNvSpPr>
          <p:nvPr/>
        </p:nvSpPr>
        <p:spPr>
          <a:xfrm>
            <a:off x="2371278" y="591092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9" name="TextBox 14">
            <a:extLst>
              <a:ext uri="{FF2B5EF4-FFF2-40B4-BE49-F238E27FC236}">
                <a16:creationId xmlns:a16="http://schemas.microsoft.com/office/drawing/2014/main" id="{A6CA2BD5-DF8A-1D8A-13A1-6ADF46E3F5D3}"/>
              </a:ext>
            </a:extLst>
          </p:cNvPr>
          <p:cNvSpPr txBox="1"/>
          <p:nvPr/>
        </p:nvSpPr>
        <p:spPr>
          <a:xfrm>
            <a:off x="2465713" y="4485406"/>
            <a:ext cx="737747" cy="566374"/>
          </a:xfrm>
          <a:prstGeom prst="rect">
            <a:avLst/>
          </a:prstGeom>
        </p:spPr>
        <p:txBody>
          <a:bodyPr lIns="0" tIns="0" rIns="0" bIns="0" rtlCol="0" anchor="t">
            <a:spAutoFit/>
          </a:bodyPr>
          <a:lstStyle/>
          <a:p>
            <a:pPr algn="ctr">
              <a:lnSpc>
                <a:spcPts val="4935"/>
              </a:lnSpc>
            </a:pPr>
            <a:r>
              <a:rPr lang="en-US" sz="3000" dirty="0">
                <a:solidFill>
                  <a:srgbClr val="404040"/>
                </a:solidFill>
                <a:latin typeface="Montserrat" pitchFamily="2" charset="77"/>
              </a:rPr>
              <a:t>01</a:t>
            </a:r>
          </a:p>
        </p:txBody>
      </p:sp>
      <p:sp>
        <p:nvSpPr>
          <p:cNvPr id="50" name="TextBox 22">
            <a:extLst>
              <a:ext uri="{FF2B5EF4-FFF2-40B4-BE49-F238E27FC236}">
                <a16:creationId xmlns:a16="http://schemas.microsoft.com/office/drawing/2014/main" id="{9885C2ED-DBE2-F840-43DB-8D073304E688}"/>
              </a:ext>
            </a:extLst>
          </p:cNvPr>
          <p:cNvSpPr txBox="1"/>
          <p:nvPr/>
        </p:nvSpPr>
        <p:spPr>
          <a:xfrm>
            <a:off x="2371278" y="6054105"/>
            <a:ext cx="886691" cy="566374"/>
          </a:xfrm>
          <a:prstGeom prst="rect">
            <a:avLst/>
          </a:prstGeom>
        </p:spPr>
        <p:txBody>
          <a:bodyPr lIns="0" tIns="0" rIns="0" bIns="0" rtlCol="0" anchor="t">
            <a:spAutoFit/>
          </a:bodyPr>
          <a:lstStyle/>
          <a:p>
            <a:pPr algn="ctr">
              <a:lnSpc>
                <a:spcPts val="4932"/>
              </a:lnSpc>
            </a:pPr>
            <a:r>
              <a:rPr lang="en-US" sz="3000" dirty="0">
                <a:solidFill>
                  <a:srgbClr val="404040"/>
                </a:solidFill>
                <a:latin typeface="Montserrat" pitchFamily="2" charset="77"/>
              </a:rPr>
              <a:t>02</a:t>
            </a:r>
          </a:p>
        </p:txBody>
      </p:sp>
      <p:sp>
        <p:nvSpPr>
          <p:cNvPr id="51" name="TextBox 30">
            <a:extLst>
              <a:ext uri="{FF2B5EF4-FFF2-40B4-BE49-F238E27FC236}">
                <a16:creationId xmlns:a16="http://schemas.microsoft.com/office/drawing/2014/main" id="{3832A526-4ACB-1F7F-235D-F919498852E5}"/>
              </a:ext>
            </a:extLst>
          </p:cNvPr>
          <p:cNvSpPr txBox="1"/>
          <p:nvPr/>
        </p:nvSpPr>
        <p:spPr>
          <a:xfrm>
            <a:off x="2408183" y="7538683"/>
            <a:ext cx="876404" cy="566374"/>
          </a:xfrm>
          <a:prstGeom prst="rect">
            <a:avLst/>
          </a:prstGeom>
        </p:spPr>
        <p:txBody>
          <a:bodyPr lIns="0" tIns="0" rIns="0" bIns="0" rtlCol="0" anchor="t">
            <a:spAutoFit/>
          </a:bodyPr>
          <a:lstStyle/>
          <a:p>
            <a:pPr algn="ctr">
              <a:lnSpc>
                <a:spcPts val="4874"/>
              </a:lnSpc>
            </a:pPr>
            <a:r>
              <a:rPr lang="en-US" sz="3000" dirty="0">
                <a:solidFill>
                  <a:srgbClr val="404040"/>
                </a:solidFill>
                <a:latin typeface="Montserrat" pitchFamily="2" charset="77"/>
              </a:rPr>
              <a:t>03</a:t>
            </a:r>
          </a:p>
        </p:txBody>
      </p:sp>
      <p:sp>
        <p:nvSpPr>
          <p:cNvPr id="52" name="TextBox 18">
            <a:extLst>
              <a:ext uri="{FF2B5EF4-FFF2-40B4-BE49-F238E27FC236}">
                <a16:creationId xmlns:a16="http://schemas.microsoft.com/office/drawing/2014/main" id="{4D91ED95-2C72-7929-5648-3C5824982032}"/>
              </a:ext>
            </a:extLst>
          </p:cNvPr>
          <p:cNvSpPr txBox="1"/>
          <p:nvPr/>
        </p:nvSpPr>
        <p:spPr>
          <a:xfrm>
            <a:off x="9872958" y="4501629"/>
            <a:ext cx="737747" cy="566374"/>
          </a:xfrm>
          <a:prstGeom prst="rect">
            <a:avLst/>
          </a:prstGeom>
        </p:spPr>
        <p:txBody>
          <a:bodyPr lIns="0" tIns="0" rIns="0" bIns="0" rtlCol="0" anchor="t">
            <a:spAutoFit/>
          </a:bodyPr>
          <a:lstStyle/>
          <a:p>
            <a:pPr algn="ctr">
              <a:lnSpc>
                <a:spcPts val="4935"/>
              </a:lnSpc>
            </a:pPr>
            <a:r>
              <a:rPr lang="en-US" sz="3000" dirty="0">
                <a:solidFill>
                  <a:srgbClr val="404040"/>
                </a:solidFill>
                <a:latin typeface="Montserrat" pitchFamily="2" charset="77"/>
              </a:rPr>
              <a:t>04</a:t>
            </a:r>
          </a:p>
        </p:txBody>
      </p:sp>
      <p:sp>
        <p:nvSpPr>
          <p:cNvPr id="53" name="TextBox 26">
            <a:extLst>
              <a:ext uri="{FF2B5EF4-FFF2-40B4-BE49-F238E27FC236}">
                <a16:creationId xmlns:a16="http://schemas.microsoft.com/office/drawing/2014/main" id="{C962E35F-BEAA-EEB4-3081-58F8BAA197ED}"/>
              </a:ext>
            </a:extLst>
          </p:cNvPr>
          <p:cNvSpPr txBox="1"/>
          <p:nvPr/>
        </p:nvSpPr>
        <p:spPr>
          <a:xfrm>
            <a:off x="9786688" y="6053214"/>
            <a:ext cx="886691" cy="566374"/>
          </a:xfrm>
          <a:prstGeom prst="rect">
            <a:avLst/>
          </a:prstGeom>
        </p:spPr>
        <p:txBody>
          <a:bodyPr lIns="0" tIns="0" rIns="0" bIns="0" rtlCol="0" anchor="t">
            <a:spAutoFit/>
          </a:bodyPr>
          <a:lstStyle/>
          <a:p>
            <a:pPr algn="ctr">
              <a:lnSpc>
                <a:spcPts val="4932"/>
              </a:lnSpc>
            </a:pPr>
            <a:r>
              <a:rPr lang="en-US" sz="3000" dirty="0">
                <a:solidFill>
                  <a:srgbClr val="404040"/>
                </a:solidFill>
                <a:latin typeface="Montserrat" pitchFamily="2" charset="77"/>
              </a:rPr>
              <a:t>05</a:t>
            </a:r>
          </a:p>
        </p:txBody>
      </p:sp>
      <p:sp>
        <p:nvSpPr>
          <p:cNvPr id="54" name="TextBox 34">
            <a:extLst>
              <a:ext uri="{FF2B5EF4-FFF2-40B4-BE49-F238E27FC236}">
                <a16:creationId xmlns:a16="http://schemas.microsoft.com/office/drawing/2014/main" id="{393B122C-AA4B-D61E-5F6C-7ADB6D691603}"/>
              </a:ext>
            </a:extLst>
          </p:cNvPr>
          <p:cNvSpPr txBox="1"/>
          <p:nvPr/>
        </p:nvSpPr>
        <p:spPr>
          <a:xfrm>
            <a:off x="9780034" y="7497259"/>
            <a:ext cx="876404" cy="566374"/>
          </a:xfrm>
          <a:prstGeom prst="rect">
            <a:avLst/>
          </a:prstGeom>
        </p:spPr>
        <p:txBody>
          <a:bodyPr lIns="0" tIns="0" rIns="0" bIns="0" rtlCol="0" anchor="t">
            <a:spAutoFit/>
          </a:bodyPr>
          <a:lstStyle/>
          <a:p>
            <a:pPr algn="ctr">
              <a:lnSpc>
                <a:spcPts val="4874"/>
              </a:lnSpc>
            </a:pPr>
            <a:r>
              <a:rPr lang="en-US" sz="3000" dirty="0">
                <a:solidFill>
                  <a:srgbClr val="404040"/>
                </a:solidFill>
                <a:latin typeface="Montserrat" pitchFamily="2" charset="77"/>
              </a:rPr>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4419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91081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3038935" y="4792330"/>
            <a:ext cx="5172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dirty="0">
                <a:solidFill>
                  <a:srgbClr val="404040"/>
                </a:solidFill>
                <a:latin typeface="Montserrat" pitchFamily="2" charset="77"/>
              </a:rPr>
              <a:t>May do the data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91420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8" name="Straight Connector 7">
            <a:extLst>
              <a:ext uri="{FF2B5EF4-FFF2-40B4-BE49-F238E27FC236}">
                <a16:creationId xmlns:a16="http://schemas.microsoft.com/office/drawing/2014/main" id="{9956AB2F-2F4D-6482-19B9-A170B64A6B63}"/>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4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7527329" y="5995988"/>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10197163" y="5949989"/>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891860" y="5919788"/>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45066"/>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Article author</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2">
            <a:extLst>
              <a:ext uri="{FF2B5EF4-FFF2-40B4-BE49-F238E27FC236}">
                <a16:creationId xmlns:a16="http://schemas.microsoft.com/office/drawing/2014/main" id="{FAB0AA91-02C5-1524-2536-37FC99FBA48A}"/>
              </a:ext>
            </a:extLst>
          </p:cNvPr>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cxnSp>
        <p:nvCxnSpPr>
          <p:cNvPr id="12" name="Straight Connector 11">
            <a:extLst>
              <a:ext uri="{FF2B5EF4-FFF2-40B4-BE49-F238E27FC236}">
                <a16:creationId xmlns:a16="http://schemas.microsoft.com/office/drawing/2014/main" id="{414AD012-7273-78D8-350A-626D0020311C}"/>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 name="Picture 3" descr="A colorful lights coming out of a computer screen&#10;&#10;Description automatically generated with medium confidence">
            <a:extLst>
              <a:ext uri="{FF2B5EF4-FFF2-40B4-BE49-F238E27FC236}">
                <a16:creationId xmlns:a16="http://schemas.microsoft.com/office/drawing/2014/main" id="{4441A821-5C72-5E48-22CF-B13DFA4DA286}"/>
              </a:ext>
            </a:extLst>
          </p:cNvPr>
          <p:cNvPicPr>
            <a:picLocks noChangeAspect="1"/>
          </p:cNvPicPr>
          <p:nvPr/>
        </p:nvPicPr>
        <p:blipFill rotWithShape="1">
          <a:blip r:embed="rId3">
            <a:alphaModFix amt="93000"/>
            <a:extLst>
              <a:ext uri="{28A0092B-C50C-407E-A947-70E740481C1C}">
                <a14:useLocalDpi xmlns:a14="http://schemas.microsoft.com/office/drawing/2010/main" val="0"/>
              </a:ext>
            </a:extLst>
          </a:blip>
          <a:srcRect l="6195" r="10863"/>
          <a:stretch/>
        </p:blipFill>
        <p:spPr>
          <a:xfrm rot="16200000">
            <a:off x="9681748" y="1656753"/>
            <a:ext cx="10287000" cy="6973494"/>
          </a:xfrm>
          <a:prstGeom prst="rect">
            <a:avLst/>
          </a:prstGeom>
        </p:spPr>
      </p:pic>
      <p:sp>
        <p:nvSpPr>
          <p:cNvPr id="7" name="TextBox 3">
            <a:extLst>
              <a:ext uri="{FF2B5EF4-FFF2-40B4-BE49-F238E27FC236}">
                <a16:creationId xmlns:a16="http://schemas.microsoft.com/office/drawing/2014/main" id="{1C887D9A-DC10-8E11-2C8D-FBE4A86A20C0}"/>
              </a:ext>
            </a:extLst>
          </p:cNvPr>
          <p:cNvSpPr txBox="1"/>
          <p:nvPr/>
        </p:nvSpPr>
        <p:spPr>
          <a:xfrm>
            <a:off x="1752600" y="697329"/>
            <a:ext cx="7772708" cy="192155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WE HAVE THE WHAT </a:t>
            </a:r>
          </a:p>
          <a:p>
            <a:pPr algn="ctr">
              <a:lnSpc>
                <a:spcPts val="7807"/>
              </a:lnSpc>
              <a:spcBef>
                <a:spcPct val="0"/>
              </a:spcBef>
            </a:pPr>
            <a:r>
              <a:rPr lang="en-US" sz="5400" b="1" dirty="0">
                <a:solidFill>
                  <a:srgbClr val="3B4A52"/>
                </a:solidFill>
                <a:latin typeface="Montserrat" pitchFamily="2" charset="77"/>
              </a:rPr>
              <a:t>– NOW THE WHY?</a:t>
            </a:r>
          </a:p>
        </p:txBody>
      </p:sp>
      <p:sp>
        <p:nvSpPr>
          <p:cNvPr id="285" name="Google Shape;7776;p148">
            <a:extLst>
              <a:ext uri="{FF2B5EF4-FFF2-40B4-BE49-F238E27FC236}">
                <a16:creationId xmlns:a16="http://schemas.microsoft.com/office/drawing/2014/main" id="{53E6F6F4-C60C-6AD0-4E57-3D3AB90D0F1D}"/>
              </a:ext>
            </a:extLst>
          </p:cNvPr>
          <p:cNvSpPr/>
          <p:nvPr/>
        </p:nvSpPr>
        <p:spPr>
          <a:xfrm>
            <a:off x="10461480" y="3099847"/>
            <a:ext cx="3770313" cy="3300413"/>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333" name="Group 332">
            <a:extLst>
              <a:ext uri="{FF2B5EF4-FFF2-40B4-BE49-F238E27FC236}">
                <a16:creationId xmlns:a16="http://schemas.microsoft.com/office/drawing/2014/main" id="{94A01FE3-725C-8C5D-8F3C-AE026D84D426}"/>
              </a:ext>
            </a:extLst>
          </p:cNvPr>
          <p:cNvGrpSpPr/>
          <p:nvPr/>
        </p:nvGrpSpPr>
        <p:grpSpPr>
          <a:xfrm>
            <a:off x="988491" y="4876786"/>
            <a:ext cx="9600612" cy="4686314"/>
            <a:chOff x="1752600" y="3926229"/>
            <a:chExt cx="10134600" cy="3960471"/>
          </a:xfrm>
        </p:grpSpPr>
        <p:sp>
          <p:nvSpPr>
            <p:cNvPr id="308" name="Freeform 10">
              <a:extLst>
                <a:ext uri="{FF2B5EF4-FFF2-40B4-BE49-F238E27FC236}">
                  <a16:creationId xmlns:a16="http://schemas.microsoft.com/office/drawing/2014/main" id="{3B68B2ED-7F7F-D46B-7876-522AB5016B76}"/>
                </a:ext>
              </a:extLst>
            </p:cNvPr>
            <p:cNvSpPr/>
            <p:nvPr/>
          </p:nvSpPr>
          <p:spPr>
            <a:xfrm>
              <a:off x="1752600" y="3926229"/>
              <a:ext cx="10134600" cy="9930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23" y="5387"/>
                  </a:lnTo>
                  <a:lnTo>
                    <a:pt x="19845" y="0"/>
                  </a:lnTo>
                  <a:lnTo>
                    <a:pt x="0" y="0"/>
                  </a:lnTo>
                  <a:lnTo>
                    <a:pt x="0" y="21600"/>
                  </a:lnTo>
                  <a:lnTo>
                    <a:pt x="19845" y="21600"/>
                  </a:lnTo>
                  <a:lnTo>
                    <a:pt x="20723" y="16187"/>
                  </a:lnTo>
                  <a:lnTo>
                    <a:pt x="21600" y="10800"/>
                  </a:lnTo>
                  <a:close/>
                </a:path>
              </a:pathLst>
            </a:custGeom>
            <a:solidFill>
              <a:srgbClr val="A0B7FF"/>
            </a:solidFill>
            <a:ln w="12700">
              <a:miter lim="400000"/>
            </a:ln>
          </p:spPr>
          <p:txBody>
            <a:bodyPr lIns="45719" rIns="45719"/>
            <a:lstStyle/>
            <a:p>
              <a:pPr>
                <a:defRPr sz="1400">
                  <a:latin typeface="Arial"/>
                  <a:ea typeface="Arial"/>
                  <a:cs typeface="Arial"/>
                  <a:sym typeface="Arial"/>
                </a:defRPr>
              </a:pPr>
              <a:endParaRPr dirty="0"/>
            </a:p>
          </p:txBody>
        </p:sp>
        <p:sp>
          <p:nvSpPr>
            <p:cNvPr id="309" name="Freeform 11">
              <a:extLst>
                <a:ext uri="{FF2B5EF4-FFF2-40B4-BE49-F238E27FC236}">
                  <a16:creationId xmlns:a16="http://schemas.microsoft.com/office/drawing/2014/main" id="{4C89E28D-E811-93E1-6AFC-BB30879F1162}"/>
                </a:ext>
              </a:extLst>
            </p:cNvPr>
            <p:cNvSpPr/>
            <p:nvPr/>
          </p:nvSpPr>
          <p:spPr>
            <a:xfrm>
              <a:off x="1752600" y="4919324"/>
              <a:ext cx="10134600" cy="98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774"/>
                  </a:moveTo>
                  <a:lnTo>
                    <a:pt x="20723" y="5335"/>
                  </a:lnTo>
                  <a:lnTo>
                    <a:pt x="19845" y="0"/>
                  </a:lnTo>
                  <a:lnTo>
                    <a:pt x="0" y="0"/>
                  </a:lnTo>
                  <a:lnTo>
                    <a:pt x="0" y="21600"/>
                  </a:lnTo>
                  <a:lnTo>
                    <a:pt x="19845" y="21600"/>
                  </a:lnTo>
                  <a:lnTo>
                    <a:pt x="21600" y="10774"/>
                  </a:lnTo>
                  <a:close/>
                </a:path>
              </a:pathLst>
            </a:custGeom>
            <a:solidFill>
              <a:srgbClr val="E4D2FF"/>
            </a:solidFill>
            <a:ln w="12700">
              <a:miter lim="400000"/>
            </a:ln>
          </p:spPr>
          <p:txBody>
            <a:bodyPr lIns="45719" rIns="45719"/>
            <a:lstStyle/>
            <a:p>
              <a:pPr>
                <a:defRPr sz="1400">
                  <a:latin typeface="Arial"/>
                  <a:ea typeface="Arial"/>
                  <a:cs typeface="Arial"/>
                  <a:sym typeface="Arial"/>
                </a:defRPr>
              </a:pPr>
              <a:endParaRPr/>
            </a:p>
          </p:txBody>
        </p:sp>
        <p:sp>
          <p:nvSpPr>
            <p:cNvPr id="310" name="Freeform 12">
              <a:extLst>
                <a:ext uri="{FF2B5EF4-FFF2-40B4-BE49-F238E27FC236}">
                  <a16:creationId xmlns:a16="http://schemas.microsoft.com/office/drawing/2014/main" id="{25ED571C-4A37-D89C-7895-BEB39FCC3222}"/>
                </a:ext>
              </a:extLst>
            </p:cNvPr>
            <p:cNvSpPr/>
            <p:nvPr/>
          </p:nvSpPr>
          <p:spPr>
            <a:xfrm>
              <a:off x="1752600" y="5907654"/>
              <a:ext cx="10134600" cy="989524"/>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23" y="5432"/>
                  </a:lnTo>
                  <a:lnTo>
                    <a:pt x="19845" y="0"/>
                  </a:lnTo>
                  <a:lnTo>
                    <a:pt x="0" y="0"/>
                  </a:lnTo>
                  <a:lnTo>
                    <a:pt x="0" y="21600"/>
                  </a:lnTo>
                  <a:lnTo>
                    <a:pt x="19845" y="21600"/>
                  </a:lnTo>
                  <a:lnTo>
                    <a:pt x="21600" y="10787"/>
                  </a:lnTo>
                  <a:close/>
                </a:path>
              </a:pathLst>
            </a:custGeom>
            <a:solidFill>
              <a:srgbClr val="FCDDBD"/>
            </a:solidFill>
            <a:ln w="12700">
              <a:miter lim="400000"/>
            </a:ln>
          </p:spPr>
          <p:txBody>
            <a:bodyPr lIns="45719" rIns="45719"/>
            <a:lstStyle/>
            <a:p>
              <a:pPr>
                <a:defRPr sz="1400">
                  <a:latin typeface="Arial"/>
                  <a:ea typeface="Arial"/>
                  <a:cs typeface="Arial"/>
                  <a:sym typeface="Arial"/>
                </a:defRPr>
              </a:pPr>
              <a:endParaRPr dirty="0"/>
            </a:p>
          </p:txBody>
        </p:sp>
        <p:sp>
          <p:nvSpPr>
            <p:cNvPr id="311" name="Freeform 13">
              <a:extLst>
                <a:ext uri="{FF2B5EF4-FFF2-40B4-BE49-F238E27FC236}">
                  <a16:creationId xmlns:a16="http://schemas.microsoft.com/office/drawing/2014/main" id="{3A04DA45-F03D-B54E-2CF0-8C65B48ED344}"/>
                </a:ext>
              </a:extLst>
            </p:cNvPr>
            <p:cNvSpPr/>
            <p:nvPr/>
          </p:nvSpPr>
          <p:spPr>
            <a:xfrm>
              <a:off x="1752600" y="6897177"/>
              <a:ext cx="10134600" cy="989523"/>
            </a:xfrm>
            <a:custGeom>
              <a:avLst/>
              <a:gdLst/>
              <a:ahLst/>
              <a:cxnLst>
                <a:cxn ang="0">
                  <a:pos x="wd2" y="hd2"/>
                </a:cxn>
                <a:cxn ang="5400000">
                  <a:pos x="wd2" y="hd2"/>
                </a:cxn>
                <a:cxn ang="10800000">
                  <a:pos x="wd2" y="hd2"/>
                </a:cxn>
                <a:cxn ang="16200000">
                  <a:pos x="wd2" y="hd2"/>
                </a:cxn>
              </a:cxnLst>
              <a:rect l="0" t="0" r="r" b="b"/>
              <a:pathLst>
                <a:path w="21600" h="21600" extrusionOk="0">
                  <a:moveTo>
                    <a:pt x="20723" y="5432"/>
                  </a:moveTo>
                  <a:lnTo>
                    <a:pt x="19845" y="0"/>
                  </a:lnTo>
                  <a:lnTo>
                    <a:pt x="0" y="0"/>
                  </a:lnTo>
                  <a:lnTo>
                    <a:pt x="0" y="21600"/>
                  </a:lnTo>
                  <a:lnTo>
                    <a:pt x="19845" y="21600"/>
                  </a:lnTo>
                  <a:lnTo>
                    <a:pt x="20723" y="16271"/>
                  </a:lnTo>
                  <a:lnTo>
                    <a:pt x="21600" y="10839"/>
                  </a:lnTo>
                  <a:lnTo>
                    <a:pt x="20723" y="5432"/>
                  </a:lnTo>
                  <a:close/>
                </a:path>
              </a:pathLst>
            </a:custGeom>
            <a:solidFill>
              <a:srgbClr val="D3D9E2"/>
            </a:solidFill>
            <a:ln w="12700">
              <a:miter lim="400000"/>
            </a:ln>
          </p:spPr>
          <p:txBody>
            <a:bodyPr lIns="45719" rIns="45719"/>
            <a:lstStyle/>
            <a:p>
              <a:pPr>
                <a:defRPr sz="1400">
                  <a:latin typeface="Arial"/>
                  <a:ea typeface="Arial"/>
                  <a:cs typeface="Arial"/>
                  <a:sym typeface="Arial"/>
                </a:defRPr>
              </a:pPr>
              <a:endParaRPr dirty="0"/>
            </a:p>
          </p:txBody>
        </p:sp>
      </p:grpSp>
      <p:sp>
        <p:nvSpPr>
          <p:cNvPr id="334" name="TextBox 9">
            <a:extLst>
              <a:ext uri="{FF2B5EF4-FFF2-40B4-BE49-F238E27FC236}">
                <a16:creationId xmlns:a16="http://schemas.microsoft.com/office/drawing/2014/main" id="{306117CD-5FD7-2B48-55E7-5ABBBCF3D627}"/>
              </a:ext>
            </a:extLst>
          </p:cNvPr>
          <p:cNvSpPr txBox="1"/>
          <p:nvPr/>
        </p:nvSpPr>
        <p:spPr>
          <a:xfrm>
            <a:off x="988491" y="3687564"/>
            <a:ext cx="7080702" cy="463781"/>
          </a:xfrm>
          <a:prstGeom prst="rect">
            <a:avLst/>
          </a:prstGeom>
        </p:spPr>
        <p:txBody>
          <a:bodyPr wrap="square" lIns="0" tIns="0" rIns="0" bIns="0" rtlCol="0" anchor="t">
            <a:spAutoFit/>
          </a:bodyPr>
          <a:lstStyle/>
          <a:p>
            <a:pPr marL="345441" lvl="1">
              <a:lnSpc>
                <a:spcPts val="3904"/>
              </a:lnSpc>
            </a:pPr>
            <a:r>
              <a:rPr lang="en-US" sz="2800" b="1" dirty="0">
                <a:solidFill>
                  <a:srgbClr val="3B4A52"/>
                </a:solidFill>
                <a:latin typeface="Montserrat" pitchFamily="2" charset="77"/>
              </a:rPr>
              <a:t>The world is becoming data driven!</a:t>
            </a:r>
          </a:p>
        </p:txBody>
      </p:sp>
      <p:sp>
        <p:nvSpPr>
          <p:cNvPr id="335" name="TextBox 9">
            <a:extLst>
              <a:ext uri="{FF2B5EF4-FFF2-40B4-BE49-F238E27FC236}">
                <a16:creationId xmlns:a16="http://schemas.microsoft.com/office/drawing/2014/main" id="{FCB2CD7D-4892-33DE-40A4-5AECCE3921EF}"/>
              </a:ext>
            </a:extLst>
          </p:cNvPr>
          <p:cNvSpPr txBox="1"/>
          <p:nvPr/>
        </p:nvSpPr>
        <p:spPr>
          <a:xfrm>
            <a:off x="1056102" y="6374856"/>
            <a:ext cx="10134600" cy="457498"/>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Now data drive research questions &amp; theory</a:t>
            </a:r>
          </a:p>
        </p:txBody>
      </p:sp>
      <p:sp>
        <p:nvSpPr>
          <p:cNvPr id="338" name="TextBox 9">
            <a:extLst>
              <a:ext uri="{FF2B5EF4-FFF2-40B4-BE49-F238E27FC236}">
                <a16:creationId xmlns:a16="http://schemas.microsoft.com/office/drawing/2014/main" id="{607CF0DA-C40B-719D-A5F6-F4AA19B04EDA}"/>
              </a:ext>
            </a:extLst>
          </p:cNvPr>
          <p:cNvSpPr txBox="1"/>
          <p:nvPr/>
        </p:nvSpPr>
        <p:spPr>
          <a:xfrm>
            <a:off x="1066988" y="5180134"/>
            <a:ext cx="10134600" cy="469680"/>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Amount and quality of data is growing every year</a:t>
            </a:r>
            <a:r>
              <a:rPr lang="en-US" sz="2600" dirty="0">
                <a:solidFill>
                  <a:srgbClr val="404040"/>
                </a:solidFill>
                <a:latin typeface="Now"/>
              </a:rPr>
              <a:t> </a:t>
            </a:r>
          </a:p>
        </p:txBody>
      </p:sp>
      <p:sp>
        <p:nvSpPr>
          <p:cNvPr id="341" name="TextBox 9">
            <a:extLst>
              <a:ext uri="{FF2B5EF4-FFF2-40B4-BE49-F238E27FC236}">
                <a16:creationId xmlns:a16="http://schemas.microsoft.com/office/drawing/2014/main" id="{C1A7C41D-1B65-C12B-4114-5D4BA51EA009}"/>
              </a:ext>
            </a:extLst>
          </p:cNvPr>
          <p:cNvSpPr txBox="1"/>
          <p:nvPr/>
        </p:nvSpPr>
        <p:spPr>
          <a:xfrm>
            <a:off x="1023257" y="8735876"/>
            <a:ext cx="10482943" cy="973600"/>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Teach the next generation</a:t>
            </a:r>
            <a:r>
              <a:rPr lang="en-US" sz="2600" dirty="0">
                <a:solidFill>
                  <a:srgbClr val="404040"/>
                </a:solidFill>
                <a:latin typeface="Montserrat" pitchFamily="2" charset="77"/>
              </a:rPr>
              <a:t> how to utilize big data!</a:t>
            </a:r>
          </a:p>
          <a:p>
            <a:pPr>
              <a:lnSpc>
                <a:spcPts val="3904"/>
              </a:lnSpc>
            </a:pPr>
            <a:r>
              <a:rPr lang="en-US" sz="2600" dirty="0">
                <a:solidFill>
                  <a:srgbClr val="404040"/>
                </a:solidFill>
                <a:latin typeface="Now"/>
              </a:rPr>
              <a:t> </a:t>
            </a:r>
          </a:p>
        </p:txBody>
      </p:sp>
      <p:sp>
        <p:nvSpPr>
          <p:cNvPr id="342" name="TextBox 9">
            <a:extLst>
              <a:ext uri="{FF2B5EF4-FFF2-40B4-BE49-F238E27FC236}">
                <a16:creationId xmlns:a16="http://schemas.microsoft.com/office/drawing/2014/main" id="{CE0F45A3-7FEE-DE39-D410-2000B4B83B6B}"/>
              </a:ext>
            </a:extLst>
          </p:cNvPr>
          <p:cNvSpPr txBox="1"/>
          <p:nvPr/>
        </p:nvSpPr>
        <p:spPr>
          <a:xfrm>
            <a:off x="1056102" y="7571811"/>
            <a:ext cx="10134600" cy="457498"/>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Improve </a:t>
            </a:r>
            <a:r>
              <a:rPr lang="en-US" sz="2600" b="1" i="1" dirty="0">
                <a:solidFill>
                  <a:srgbClr val="404040"/>
                </a:solidFill>
                <a:latin typeface="Montserrat" pitchFamily="2" charset="77"/>
              </a:rPr>
              <a:t>your</a:t>
            </a:r>
            <a:r>
              <a:rPr lang="en-US" sz="2600" b="1" dirty="0">
                <a:solidFill>
                  <a:srgbClr val="404040"/>
                </a:solidFill>
                <a:latin typeface="Montserrat" pitchFamily="2" charset="77"/>
              </a:rPr>
              <a:t> science</a:t>
            </a:r>
            <a:r>
              <a:rPr lang="en-US" sz="2600" dirty="0">
                <a:solidFill>
                  <a:srgbClr val="404040"/>
                </a:solidFill>
                <a:latin typeface="Montserrat" pitchFamily="2" charset="77"/>
              </a:rPr>
              <a:t>, as well as your </a:t>
            </a:r>
            <a:r>
              <a:rPr lang="en-US" sz="2600" b="1" dirty="0">
                <a:solidFill>
                  <a:srgbClr val="404040"/>
                </a:solidFill>
                <a:latin typeface="Montserrat" pitchFamily="2" charset="77"/>
              </a:rPr>
              <a:t>CV</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860868" y="2985547"/>
            <a:ext cx="960061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8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1C887D9A-DC10-8E11-2C8D-FBE4A86A20C0}"/>
              </a:ext>
            </a:extLst>
          </p:cNvPr>
          <p:cNvSpPr txBox="1"/>
          <p:nvPr/>
        </p:nvSpPr>
        <p:spPr>
          <a:xfrm>
            <a:off x="2396674" y="694489"/>
            <a:ext cx="14035524"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ANALYSIS OF BIG BIO-MEDICAL DATA</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1724020" y="2019300"/>
            <a:ext cx="1534478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285" name="Google Shape;7776;p148">
            <a:extLst>
              <a:ext uri="{FF2B5EF4-FFF2-40B4-BE49-F238E27FC236}">
                <a16:creationId xmlns:a16="http://schemas.microsoft.com/office/drawing/2014/main" id="{53E6F6F4-C60C-6AD0-4E57-3D3AB90D0F1D}"/>
              </a:ext>
            </a:extLst>
          </p:cNvPr>
          <p:cNvSpPr/>
          <p:nvPr/>
        </p:nvSpPr>
        <p:spPr>
          <a:xfrm>
            <a:off x="8804836" y="4001091"/>
            <a:ext cx="3263665" cy="2856909"/>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2" name="Группа 5">
            <a:extLst>
              <a:ext uri="{FF2B5EF4-FFF2-40B4-BE49-F238E27FC236}">
                <a16:creationId xmlns:a16="http://schemas.microsoft.com/office/drawing/2014/main" id="{1C0C5244-0750-9B06-49EB-8C4AAD019A95}"/>
              </a:ext>
            </a:extLst>
          </p:cNvPr>
          <p:cNvGrpSpPr/>
          <p:nvPr/>
        </p:nvGrpSpPr>
        <p:grpSpPr>
          <a:xfrm>
            <a:off x="8978583" y="2538063"/>
            <a:ext cx="5423217" cy="7228011"/>
            <a:chOff x="0" y="0"/>
            <a:chExt cx="4585646" cy="6111706"/>
          </a:xfrm>
        </p:grpSpPr>
        <p:grpSp>
          <p:nvGrpSpPr>
            <p:cNvPr id="3" name="Группа 48">
              <a:extLst>
                <a:ext uri="{FF2B5EF4-FFF2-40B4-BE49-F238E27FC236}">
                  <a16:creationId xmlns:a16="http://schemas.microsoft.com/office/drawing/2014/main" id="{A0A3ACD5-96AD-7433-72E5-4B54ABC0D113}"/>
                </a:ext>
              </a:extLst>
            </p:cNvPr>
            <p:cNvGrpSpPr/>
            <p:nvPr/>
          </p:nvGrpSpPr>
          <p:grpSpPr>
            <a:xfrm>
              <a:off x="0" y="0"/>
              <a:ext cx="4585645" cy="1816872"/>
              <a:chOff x="0" y="0"/>
              <a:chExt cx="4585644" cy="1816871"/>
            </a:xfrm>
          </p:grpSpPr>
          <p:sp>
            <p:nvSpPr>
              <p:cNvPr id="17" name="Freeform 66">
                <a:extLst>
                  <a:ext uri="{FF2B5EF4-FFF2-40B4-BE49-F238E27FC236}">
                    <a16:creationId xmlns:a16="http://schemas.microsoft.com/office/drawing/2014/main" id="{22AF7610-D4E1-4794-0C3E-57E608EAA88C}"/>
                  </a:ext>
                </a:extLst>
              </p:cNvPr>
              <p:cNvSpPr/>
              <p:nvPr/>
            </p:nvSpPr>
            <p:spPr>
              <a:xfrm>
                <a:off x="0" y="0"/>
                <a:ext cx="4585645" cy="1816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48" y="12683"/>
                    </a:lnTo>
                    <a:lnTo>
                      <a:pt x="4588" y="13681"/>
                    </a:lnTo>
                    <a:lnTo>
                      <a:pt x="6932" y="7085"/>
                    </a:lnTo>
                    <a:lnTo>
                      <a:pt x="8584" y="6311"/>
                    </a:lnTo>
                    <a:lnTo>
                      <a:pt x="10673" y="0"/>
                    </a:lnTo>
                    <a:lnTo>
                      <a:pt x="14033" y="8917"/>
                    </a:lnTo>
                    <a:lnTo>
                      <a:pt x="15473" y="10077"/>
                    </a:lnTo>
                    <a:lnTo>
                      <a:pt x="17224" y="16368"/>
                    </a:lnTo>
                    <a:lnTo>
                      <a:pt x="18875" y="16755"/>
                    </a:lnTo>
                    <a:lnTo>
                      <a:pt x="21600" y="21600"/>
                    </a:lnTo>
                    <a:lnTo>
                      <a:pt x="0" y="21600"/>
                    </a:lnTo>
                    <a:close/>
                  </a:path>
                </a:pathLst>
              </a:custGeom>
              <a:gradFill flip="none" rotWithShape="1">
                <a:gsLst>
                  <a:gs pos="0">
                    <a:srgbClr val="F2F2F2"/>
                  </a:gs>
                  <a:gs pos="100000">
                    <a:srgbClr val="D9D9D9"/>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8" name="Freeform 76">
                <a:extLst>
                  <a:ext uri="{FF2B5EF4-FFF2-40B4-BE49-F238E27FC236}">
                    <a16:creationId xmlns:a16="http://schemas.microsoft.com/office/drawing/2014/main" id="{3B26E77E-886D-7113-BA19-7AF7A726CD3C}"/>
                  </a:ext>
                </a:extLst>
              </p:cNvPr>
              <p:cNvSpPr/>
              <p:nvPr/>
            </p:nvSpPr>
            <p:spPr>
              <a:xfrm>
                <a:off x="0" y="1066833"/>
                <a:ext cx="962086" cy="750039"/>
              </a:xfrm>
              <a:custGeom>
                <a:avLst/>
                <a:gdLst/>
                <a:ahLst/>
                <a:cxnLst>
                  <a:cxn ang="0">
                    <a:pos x="wd2" y="hd2"/>
                  </a:cxn>
                  <a:cxn ang="5400000">
                    <a:pos x="wd2" y="hd2"/>
                  </a:cxn>
                  <a:cxn ang="10800000">
                    <a:pos x="wd2" y="hd2"/>
                  </a:cxn>
                  <a:cxn ang="16200000">
                    <a:pos x="wd2" y="hd2"/>
                  </a:cxn>
                </a:cxnLst>
                <a:rect l="0" t="0" r="r" b="b"/>
                <a:pathLst>
                  <a:path w="21600" h="21600" extrusionOk="0">
                    <a:moveTo>
                      <a:pt x="16553" y="12279"/>
                    </a:moveTo>
                    <a:lnTo>
                      <a:pt x="11170" y="17112"/>
                    </a:lnTo>
                    <a:lnTo>
                      <a:pt x="21600" y="10603"/>
                    </a:lnTo>
                    <a:lnTo>
                      <a:pt x="14736" y="0"/>
                    </a:lnTo>
                    <a:lnTo>
                      <a:pt x="0" y="21600"/>
                    </a:lnTo>
                    <a:lnTo>
                      <a:pt x="16553" y="12279"/>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9" name="Freeform 77">
                <a:extLst>
                  <a:ext uri="{FF2B5EF4-FFF2-40B4-BE49-F238E27FC236}">
                    <a16:creationId xmlns:a16="http://schemas.microsoft.com/office/drawing/2014/main" id="{D5028BB2-AFB6-45E4-D3A7-C0A7F2AB44BD}"/>
                  </a:ext>
                </a:extLst>
              </p:cNvPr>
              <p:cNvSpPr/>
              <p:nvPr/>
            </p:nvSpPr>
            <p:spPr>
              <a:xfrm>
                <a:off x="950098" y="0"/>
                <a:ext cx="1564515" cy="181687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2052" y="6303"/>
                      <a:pt x="12052" y="6303"/>
                      <a:pt x="12052" y="6303"/>
                    </a:cubicBezTo>
                    <a:cubicBezTo>
                      <a:pt x="7200" y="7072"/>
                      <a:pt x="7200" y="7072"/>
                      <a:pt x="7200" y="7072"/>
                    </a:cubicBezTo>
                    <a:cubicBezTo>
                      <a:pt x="313" y="13683"/>
                      <a:pt x="313" y="13683"/>
                      <a:pt x="313" y="13683"/>
                    </a:cubicBezTo>
                    <a:cubicBezTo>
                      <a:pt x="313" y="13683"/>
                      <a:pt x="313" y="13683"/>
                      <a:pt x="313" y="13683"/>
                    </a:cubicBezTo>
                    <a:cubicBezTo>
                      <a:pt x="2661" y="16988"/>
                      <a:pt x="2661" y="16988"/>
                      <a:pt x="2661" y="16988"/>
                    </a:cubicBezTo>
                    <a:cubicBezTo>
                      <a:pt x="0" y="19832"/>
                      <a:pt x="0" y="19832"/>
                      <a:pt x="0" y="19832"/>
                    </a:cubicBezTo>
                    <a:cubicBezTo>
                      <a:pt x="0" y="21600"/>
                      <a:pt x="0" y="21600"/>
                      <a:pt x="0" y="21600"/>
                    </a:cubicBezTo>
                    <a:cubicBezTo>
                      <a:pt x="12365" y="21600"/>
                      <a:pt x="12365" y="21600"/>
                      <a:pt x="12365" y="21600"/>
                    </a:cubicBezTo>
                    <a:cubicBezTo>
                      <a:pt x="12835" y="21523"/>
                      <a:pt x="12835" y="21523"/>
                      <a:pt x="12835" y="21523"/>
                    </a:cubicBezTo>
                    <a:cubicBezTo>
                      <a:pt x="8765" y="19294"/>
                      <a:pt x="8765" y="19294"/>
                      <a:pt x="8765" y="19294"/>
                    </a:cubicBezTo>
                    <a:cubicBezTo>
                      <a:pt x="21600" y="14836"/>
                      <a:pt x="21600" y="14836"/>
                      <a:pt x="21600" y="14836"/>
                    </a:cubicBezTo>
                    <a:cubicBezTo>
                      <a:pt x="12209" y="13375"/>
                      <a:pt x="12209" y="13375"/>
                      <a:pt x="12209" y="13375"/>
                    </a:cubicBezTo>
                    <a:cubicBezTo>
                      <a:pt x="12209" y="13375"/>
                      <a:pt x="8139" y="14374"/>
                      <a:pt x="6574" y="14759"/>
                    </a:cubicBezTo>
                    <a:cubicBezTo>
                      <a:pt x="7983" y="14298"/>
                      <a:pt x="12052" y="13068"/>
                      <a:pt x="12052" y="13068"/>
                    </a:cubicBezTo>
                    <a:cubicBezTo>
                      <a:pt x="10174" y="10992"/>
                      <a:pt x="10174" y="10992"/>
                      <a:pt x="10174" y="10992"/>
                    </a:cubicBezTo>
                    <a:cubicBezTo>
                      <a:pt x="15183" y="7841"/>
                      <a:pt x="15183" y="7841"/>
                      <a:pt x="15183" y="7841"/>
                    </a:cubicBezTo>
                    <a:cubicBezTo>
                      <a:pt x="13304" y="8225"/>
                      <a:pt x="13304" y="8225"/>
                      <a:pt x="13304" y="8225"/>
                    </a:cubicBezTo>
                    <a:cubicBezTo>
                      <a:pt x="15183" y="6995"/>
                      <a:pt x="15183" y="6995"/>
                      <a:pt x="15183" y="6995"/>
                    </a:cubicBezTo>
                    <a:lnTo>
                      <a:pt x="18000" y="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dirty="0"/>
              </a:p>
            </p:txBody>
          </p:sp>
          <p:sp>
            <p:nvSpPr>
              <p:cNvPr id="20" name="Freeform 78">
                <a:extLst>
                  <a:ext uri="{FF2B5EF4-FFF2-40B4-BE49-F238E27FC236}">
                    <a16:creationId xmlns:a16="http://schemas.microsoft.com/office/drawing/2014/main" id="{61B17B8B-B52B-BF43-66BC-F655FEAD6C0C}"/>
                  </a:ext>
                </a:extLst>
              </p:cNvPr>
              <p:cNvSpPr/>
              <p:nvPr/>
            </p:nvSpPr>
            <p:spPr>
              <a:xfrm>
                <a:off x="2547579" y="297959"/>
                <a:ext cx="2038066" cy="15189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513" y="15439"/>
                    </a:lnTo>
                    <a:lnTo>
                      <a:pt x="7687" y="16900"/>
                    </a:lnTo>
                    <a:lnTo>
                      <a:pt x="7687" y="12395"/>
                    </a:lnTo>
                    <a:lnTo>
                      <a:pt x="4447" y="6526"/>
                    </a:lnTo>
                    <a:lnTo>
                      <a:pt x="4574" y="6429"/>
                    </a:lnTo>
                    <a:lnTo>
                      <a:pt x="0" y="0"/>
                    </a:lnTo>
                    <a:lnTo>
                      <a:pt x="5876" y="12395"/>
                    </a:lnTo>
                    <a:lnTo>
                      <a:pt x="3367" y="18288"/>
                    </a:lnTo>
                    <a:lnTo>
                      <a:pt x="6131" y="16900"/>
                    </a:lnTo>
                    <a:lnTo>
                      <a:pt x="2287" y="21600"/>
                    </a:lnTo>
                    <a:lnTo>
                      <a:pt x="21600" y="2160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grpSp>
        <p:grpSp>
          <p:nvGrpSpPr>
            <p:cNvPr id="6" name="Группа 2">
              <a:extLst>
                <a:ext uri="{FF2B5EF4-FFF2-40B4-BE49-F238E27FC236}">
                  <a16:creationId xmlns:a16="http://schemas.microsoft.com/office/drawing/2014/main" id="{91119680-A47E-D861-12A9-2666B563E8B7}"/>
                </a:ext>
              </a:extLst>
            </p:cNvPr>
            <p:cNvGrpSpPr/>
            <p:nvPr/>
          </p:nvGrpSpPr>
          <p:grpSpPr>
            <a:xfrm>
              <a:off x="0" y="1816870"/>
              <a:ext cx="4585646" cy="4294836"/>
              <a:chOff x="0" y="0"/>
              <a:chExt cx="4585644" cy="4294832"/>
            </a:xfrm>
          </p:grpSpPr>
          <p:sp>
            <p:nvSpPr>
              <p:cNvPr id="13" name="Freeform 67">
                <a:extLst>
                  <a:ext uri="{FF2B5EF4-FFF2-40B4-BE49-F238E27FC236}">
                    <a16:creationId xmlns:a16="http://schemas.microsoft.com/office/drawing/2014/main" id="{2AEDB00E-7ADB-D3F7-444A-2492E996C835}"/>
                  </a:ext>
                </a:extLst>
              </p:cNvPr>
              <p:cNvSpPr/>
              <p:nvPr/>
            </p:nvSpPr>
            <p:spPr>
              <a:xfrm>
                <a:off x="1606474" y="2670907"/>
                <a:ext cx="1666419" cy="1623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46" y="21600"/>
                    </a:lnTo>
                    <a:lnTo>
                      <a:pt x="14996" y="6299"/>
                    </a:lnTo>
                    <a:lnTo>
                      <a:pt x="19541" y="4465"/>
                    </a:lnTo>
                    <a:lnTo>
                      <a:pt x="21600" y="0"/>
                    </a:lnTo>
                    <a:lnTo>
                      <a:pt x="0" y="0"/>
                    </a:lnTo>
                    <a:close/>
                  </a:path>
                </a:pathLst>
              </a:custGeom>
              <a:solidFill>
                <a:srgbClr val="4D4D4D"/>
              </a:solidFill>
              <a:ln w="12700" cap="flat">
                <a:noFill/>
                <a:miter lim="400000"/>
              </a:ln>
              <a:effectLst/>
            </p:spPr>
            <p:txBody>
              <a:bodyPr wrap="square" lIns="45719" tIns="45719" rIns="45719" bIns="45719" numCol="1" anchor="t">
                <a:noAutofit/>
              </a:bodyPr>
              <a:lstStyle/>
              <a:p>
                <a:pPr>
                  <a:defRPr sz="1600"/>
                </a:pPr>
                <a:endParaRPr dirty="0"/>
              </a:p>
            </p:txBody>
          </p:sp>
          <p:sp>
            <p:nvSpPr>
              <p:cNvPr id="14" name="Freeform 68">
                <a:extLst>
                  <a:ext uri="{FF2B5EF4-FFF2-40B4-BE49-F238E27FC236}">
                    <a16:creationId xmlns:a16="http://schemas.microsoft.com/office/drawing/2014/main" id="{DB8C4C98-D982-48B9-9293-C705448060D4}"/>
                  </a:ext>
                </a:extLst>
              </p:cNvPr>
              <p:cNvSpPr/>
              <p:nvPr/>
            </p:nvSpPr>
            <p:spPr>
              <a:xfrm>
                <a:off x="1108948" y="1674962"/>
                <a:ext cx="2841302" cy="1007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90" y="15816"/>
                    </a:lnTo>
                    <a:lnTo>
                      <a:pt x="3782" y="21600"/>
                    </a:lnTo>
                    <a:lnTo>
                      <a:pt x="16451" y="21600"/>
                    </a:lnTo>
                    <a:lnTo>
                      <a:pt x="18934" y="2508"/>
                    </a:lnTo>
                    <a:lnTo>
                      <a:pt x="21349" y="2508"/>
                    </a:lnTo>
                    <a:lnTo>
                      <a:pt x="21600" y="0"/>
                    </a:lnTo>
                    <a:lnTo>
                      <a:pt x="0" y="0"/>
                    </a:lnTo>
                    <a:close/>
                  </a:path>
                </a:pathLst>
              </a:custGeom>
              <a:solidFill>
                <a:srgbClr val="C0504D"/>
              </a:solidFill>
              <a:ln w="12700" cap="flat">
                <a:noFill/>
                <a:miter lim="400000"/>
              </a:ln>
              <a:effectLst/>
            </p:spPr>
            <p:txBody>
              <a:bodyPr wrap="square" lIns="45719" tIns="45719" rIns="45719" bIns="45719" numCol="1" anchor="t">
                <a:noAutofit/>
              </a:bodyPr>
              <a:lstStyle/>
              <a:p>
                <a:pPr>
                  <a:defRPr sz="1600"/>
                </a:pPr>
                <a:endParaRPr dirty="0"/>
              </a:p>
            </p:txBody>
          </p:sp>
          <p:sp>
            <p:nvSpPr>
              <p:cNvPr id="15" name="Freeform 69">
                <a:extLst>
                  <a:ext uri="{FF2B5EF4-FFF2-40B4-BE49-F238E27FC236}">
                    <a16:creationId xmlns:a16="http://schemas.microsoft.com/office/drawing/2014/main" id="{C5D196DA-9CC2-8DF4-E368-538D0DDC0C42}"/>
                  </a:ext>
                </a:extLst>
              </p:cNvPr>
              <p:cNvSpPr/>
              <p:nvPr/>
            </p:nvSpPr>
            <p:spPr>
              <a:xfrm>
                <a:off x="497527" y="833503"/>
                <a:ext cx="3770422" cy="841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464" y="3064"/>
                    </a:lnTo>
                    <a:lnTo>
                      <a:pt x="2472" y="5004"/>
                    </a:lnTo>
                    <a:lnTo>
                      <a:pt x="3571" y="21600"/>
                    </a:lnTo>
                    <a:lnTo>
                      <a:pt x="19780" y="21600"/>
                    </a:lnTo>
                    <a:lnTo>
                      <a:pt x="21600" y="0"/>
                    </a:lnTo>
                    <a:close/>
                  </a:path>
                </a:pathLst>
              </a:custGeom>
              <a:solidFill>
                <a:srgbClr val="FFC585"/>
              </a:solidFill>
              <a:ln w="12700" cap="flat">
                <a:noFill/>
                <a:miter lim="400000"/>
              </a:ln>
              <a:effectLst/>
            </p:spPr>
            <p:txBody>
              <a:bodyPr wrap="square" lIns="45719" tIns="45719" rIns="45719" bIns="45719" numCol="1" anchor="t">
                <a:noAutofit/>
              </a:bodyPr>
              <a:lstStyle/>
              <a:p>
                <a:pPr>
                  <a:defRPr sz="1600"/>
                </a:pPr>
                <a:endParaRPr dirty="0"/>
              </a:p>
            </p:txBody>
          </p:sp>
          <p:sp>
            <p:nvSpPr>
              <p:cNvPr id="16" name="Freeform 70">
                <a:extLst>
                  <a:ext uri="{FF2B5EF4-FFF2-40B4-BE49-F238E27FC236}">
                    <a16:creationId xmlns:a16="http://schemas.microsoft.com/office/drawing/2014/main" id="{DF42C293-1F38-D237-CCB1-25FF81E020D7}"/>
                  </a:ext>
                </a:extLst>
              </p:cNvPr>
              <p:cNvSpPr/>
              <p:nvPr/>
            </p:nvSpPr>
            <p:spPr>
              <a:xfrm>
                <a:off x="0" y="-1"/>
                <a:ext cx="4585645" cy="833507"/>
              </a:xfrm>
              <a:custGeom>
                <a:avLst/>
                <a:gdLst/>
                <a:ahLst/>
                <a:cxnLst>
                  <a:cxn ang="0">
                    <a:pos x="wd2" y="hd2"/>
                  </a:cxn>
                  <a:cxn ang="5400000">
                    <a:pos x="wd2" y="hd2"/>
                  </a:cxn>
                  <a:cxn ang="10800000">
                    <a:pos x="wd2" y="hd2"/>
                  </a:cxn>
                  <a:cxn ang="16200000">
                    <a:pos x="wd2" y="hd2"/>
                  </a:cxn>
                </a:cxnLst>
                <a:rect l="0" t="0" r="r" b="b"/>
                <a:pathLst>
                  <a:path w="21600" h="21600" extrusionOk="0">
                    <a:moveTo>
                      <a:pt x="2344" y="21600"/>
                    </a:moveTo>
                    <a:lnTo>
                      <a:pt x="20104" y="21600"/>
                    </a:lnTo>
                    <a:lnTo>
                      <a:pt x="21600" y="0"/>
                    </a:lnTo>
                    <a:lnTo>
                      <a:pt x="0" y="0"/>
                    </a:lnTo>
                    <a:lnTo>
                      <a:pt x="2344" y="21600"/>
                    </a:lnTo>
                    <a:close/>
                  </a:path>
                </a:pathLst>
              </a:custGeom>
              <a:solidFill>
                <a:srgbClr val="FCDDBD"/>
              </a:solidFill>
              <a:ln w="12700" cap="flat">
                <a:noFill/>
                <a:miter lim="400000"/>
              </a:ln>
              <a:effectLst/>
            </p:spPr>
            <p:txBody>
              <a:bodyPr wrap="square" lIns="45719" tIns="45719" rIns="45719" bIns="45719" numCol="1" anchor="t">
                <a:noAutofit/>
              </a:bodyPr>
              <a:lstStyle/>
              <a:p>
                <a:pPr>
                  <a:defRPr sz="1600"/>
                </a:pPr>
                <a:endParaRPr dirty="0"/>
              </a:p>
            </p:txBody>
          </p:sp>
        </p:grpSp>
      </p:grpSp>
      <p:sp>
        <p:nvSpPr>
          <p:cNvPr id="33" name="Прямая соединительная линия 8">
            <a:extLst>
              <a:ext uri="{FF2B5EF4-FFF2-40B4-BE49-F238E27FC236}">
                <a16:creationId xmlns:a16="http://schemas.microsoft.com/office/drawing/2014/main" id="{7D2D8207-793A-AF13-F611-A0841ADC45DE}"/>
              </a:ext>
            </a:extLst>
          </p:cNvPr>
          <p:cNvSpPr/>
          <p:nvPr/>
        </p:nvSpPr>
        <p:spPr>
          <a:xfrm flipH="1">
            <a:off x="6773922" y="4880927"/>
            <a:ext cx="1857126" cy="15"/>
          </a:xfrm>
          <a:prstGeom prst="line">
            <a:avLst/>
          </a:prstGeom>
          <a:ln w="25400">
            <a:solidFill>
              <a:srgbClr val="FFC585">
                <a:alpha val="49000"/>
              </a:srgbClr>
            </a:solidFill>
            <a:prstDash val="sysDash"/>
            <a:miter/>
            <a:headEnd type="oval"/>
            <a:tailEnd type="oval"/>
          </a:ln>
        </p:spPr>
        <p:txBody>
          <a:bodyPr lIns="45719" rIns="45719"/>
          <a:lstStyle/>
          <a:p>
            <a:endParaRPr/>
          </a:p>
        </p:txBody>
      </p:sp>
      <p:sp>
        <p:nvSpPr>
          <p:cNvPr id="34" name="Прямая соединительная линия 71">
            <a:extLst>
              <a:ext uri="{FF2B5EF4-FFF2-40B4-BE49-F238E27FC236}">
                <a16:creationId xmlns:a16="http://schemas.microsoft.com/office/drawing/2014/main" id="{95B0C622-16DE-EFBB-7DA5-50AE532C963F}"/>
              </a:ext>
            </a:extLst>
          </p:cNvPr>
          <p:cNvSpPr/>
          <p:nvPr/>
        </p:nvSpPr>
        <p:spPr>
          <a:xfrm flipH="1">
            <a:off x="6774267" y="6227964"/>
            <a:ext cx="2715492" cy="15"/>
          </a:xfrm>
          <a:prstGeom prst="line">
            <a:avLst/>
          </a:prstGeom>
          <a:ln w="25400">
            <a:solidFill>
              <a:srgbClr val="EB8C3B">
                <a:alpha val="48627"/>
              </a:srgbClr>
            </a:solidFill>
            <a:prstDash val="sysDash"/>
            <a:miter/>
            <a:headEnd type="oval"/>
            <a:tailEnd type="oval"/>
          </a:ln>
        </p:spPr>
        <p:txBody>
          <a:bodyPr lIns="45719" rIns="45719"/>
          <a:lstStyle/>
          <a:p>
            <a:endParaRPr/>
          </a:p>
        </p:txBody>
      </p:sp>
      <p:sp>
        <p:nvSpPr>
          <p:cNvPr id="35" name="Прямая соединительная линия 72">
            <a:extLst>
              <a:ext uri="{FF2B5EF4-FFF2-40B4-BE49-F238E27FC236}">
                <a16:creationId xmlns:a16="http://schemas.microsoft.com/office/drawing/2014/main" id="{9021C94C-2646-852F-31C2-5D1029E7290B}"/>
              </a:ext>
            </a:extLst>
          </p:cNvPr>
          <p:cNvSpPr/>
          <p:nvPr/>
        </p:nvSpPr>
        <p:spPr>
          <a:xfrm flipH="1">
            <a:off x="6773922" y="7574987"/>
            <a:ext cx="3093159" cy="15"/>
          </a:xfrm>
          <a:prstGeom prst="line">
            <a:avLst/>
          </a:prstGeom>
          <a:ln w="25400">
            <a:solidFill>
              <a:srgbClr val="C0504D">
                <a:alpha val="49000"/>
              </a:srgbClr>
            </a:solidFill>
            <a:prstDash val="sysDash"/>
            <a:miter/>
            <a:headEnd type="oval"/>
            <a:tailEnd type="oval"/>
          </a:ln>
        </p:spPr>
        <p:txBody>
          <a:bodyPr lIns="45719" rIns="45719"/>
          <a:lstStyle/>
          <a:p>
            <a:endParaRPr dirty="0"/>
          </a:p>
        </p:txBody>
      </p:sp>
      <p:sp>
        <p:nvSpPr>
          <p:cNvPr id="36" name="Прямая соединительная линия 73">
            <a:extLst>
              <a:ext uri="{FF2B5EF4-FFF2-40B4-BE49-F238E27FC236}">
                <a16:creationId xmlns:a16="http://schemas.microsoft.com/office/drawing/2014/main" id="{C42C6601-B59A-16AF-0EC9-31900AC53D90}"/>
              </a:ext>
            </a:extLst>
          </p:cNvPr>
          <p:cNvSpPr/>
          <p:nvPr/>
        </p:nvSpPr>
        <p:spPr>
          <a:xfrm flipH="1">
            <a:off x="6773922" y="8922010"/>
            <a:ext cx="3970277" cy="21"/>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45" name="Прямая соединительная линия 8">
            <a:extLst>
              <a:ext uri="{FF2B5EF4-FFF2-40B4-BE49-F238E27FC236}">
                <a16:creationId xmlns:a16="http://schemas.microsoft.com/office/drawing/2014/main" id="{306770F9-FB14-E88A-4EEF-0C10F3996B8F}"/>
              </a:ext>
            </a:extLst>
          </p:cNvPr>
          <p:cNvSpPr/>
          <p:nvPr/>
        </p:nvSpPr>
        <p:spPr>
          <a:xfrm flipH="1">
            <a:off x="6763772" y="3467691"/>
            <a:ext cx="3089131" cy="0"/>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51" name="TextBox 9">
            <a:extLst>
              <a:ext uri="{FF2B5EF4-FFF2-40B4-BE49-F238E27FC236}">
                <a16:creationId xmlns:a16="http://schemas.microsoft.com/office/drawing/2014/main" id="{7E78059F-06C9-F0FA-4BFA-5657730985A4}"/>
              </a:ext>
            </a:extLst>
          </p:cNvPr>
          <p:cNvSpPr txBox="1"/>
          <p:nvPr/>
        </p:nvSpPr>
        <p:spPr>
          <a:xfrm>
            <a:off x="345493" y="3161305"/>
            <a:ext cx="5968204"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Research /Clinical Studies</a:t>
            </a:r>
          </a:p>
        </p:txBody>
      </p:sp>
      <p:sp>
        <p:nvSpPr>
          <p:cNvPr id="52" name="TextBox 9">
            <a:extLst>
              <a:ext uri="{FF2B5EF4-FFF2-40B4-BE49-F238E27FC236}">
                <a16:creationId xmlns:a16="http://schemas.microsoft.com/office/drawing/2014/main" id="{829912F2-CEA5-DCD2-C959-38E4C5EC6ED8}"/>
              </a:ext>
            </a:extLst>
          </p:cNvPr>
          <p:cNvSpPr txBox="1"/>
          <p:nvPr/>
        </p:nvSpPr>
        <p:spPr>
          <a:xfrm>
            <a:off x="345493" y="4360740"/>
            <a:ext cx="5968203"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Registries &amp; Questionnaires </a:t>
            </a:r>
          </a:p>
          <a:p>
            <a:pPr marL="345441" lvl="1" algn="r">
              <a:lnSpc>
                <a:spcPts val="3904"/>
              </a:lnSpc>
            </a:pPr>
            <a:r>
              <a:rPr lang="en-US" sz="2600" dirty="0">
                <a:solidFill>
                  <a:srgbClr val="404040"/>
                </a:solidFill>
                <a:latin typeface="Montserrat" pitchFamily="2" charset="77"/>
              </a:rPr>
              <a:t>Pharmacological Databases</a:t>
            </a:r>
          </a:p>
        </p:txBody>
      </p:sp>
      <p:sp>
        <p:nvSpPr>
          <p:cNvPr id="53" name="TextBox 9">
            <a:extLst>
              <a:ext uri="{FF2B5EF4-FFF2-40B4-BE49-F238E27FC236}">
                <a16:creationId xmlns:a16="http://schemas.microsoft.com/office/drawing/2014/main" id="{411700DC-C692-CD91-BF75-ACFAA705537E}"/>
              </a:ext>
            </a:extLst>
          </p:cNvPr>
          <p:cNvSpPr txBox="1"/>
          <p:nvPr/>
        </p:nvSpPr>
        <p:spPr>
          <a:xfrm>
            <a:off x="345493" y="5746021"/>
            <a:ext cx="5968204"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Biological (omics) Databases</a:t>
            </a:r>
          </a:p>
          <a:p>
            <a:pPr marL="345441" lvl="1" algn="r">
              <a:lnSpc>
                <a:spcPts val="3904"/>
              </a:lnSpc>
            </a:pPr>
            <a:r>
              <a:rPr lang="en-US" sz="2600" dirty="0">
                <a:solidFill>
                  <a:srgbClr val="404040"/>
                </a:solidFill>
                <a:latin typeface="Montserrat" pitchFamily="2" charset="77"/>
              </a:rPr>
              <a:t>Medical Image Data</a:t>
            </a:r>
          </a:p>
        </p:txBody>
      </p:sp>
      <p:sp>
        <p:nvSpPr>
          <p:cNvPr id="54" name="TextBox 9">
            <a:extLst>
              <a:ext uri="{FF2B5EF4-FFF2-40B4-BE49-F238E27FC236}">
                <a16:creationId xmlns:a16="http://schemas.microsoft.com/office/drawing/2014/main" id="{3B97D3A1-FF2C-69B7-3BEE-1D6543F9A104}"/>
              </a:ext>
            </a:extLst>
          </p:cNvPr>
          <p:cNvSpPr txBox="1"/>
          <p:nvPr/>
        </p:nvSpPr>
        <p:spPr>
          <a:xfrm>
            <a:off x="309223" y="7062728"/>
            <a:ext cx="6002839"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Wearable Devices</a:t>
            </a:r>
          </a:p>
          <a:p>
            <a:pPr marL="345441" lvl="1" algn="r">
              <a:lnSpc>
                <a:spcPts val="3904"/>
              </a:lnSpc>
            </a:pPr>
            <a:r>
              <a:rPr lang="en-US" sz="2600" dirty="0">
                <a:solidFill>
                  <a:srgbClr val="404040"/>
                </a:solidFill>
                <a:latin typeface="Montserrat" pitchFamily="2" charset="77"/>
              </a:rPr>
              <a:t>Search Engine Data </a:t>
            </a:r>
          </a:p>
        </p:txBody>
      </p:sp>
      <p:sp>
        <p:nvSpPr>
          <p:cNvPr id="59" name="TextBox 9">
            <a:extLst>
              <a:ext uri="{FF2B5EF4-FFF2-40B4-BE49-F238E27FC236}">
                <a16:creationId xmlns:a16="http://schemas.microsoft.com/office/drawing/2014/main" id="{3DA6D07C-0D29-0DE4-F05F-D97FC4102960}"/>
              </a:ext>
            </a:extLst>
          </p:cNvPr>
          <p:cNvSpPr txBox="1"/>
          <p:nvPr/>
        </p:nvSpPr>
        <p:spPr>
          <a:xfrm>
            <a:off x="304800" y="8598983"/>
            <a:ext cx="6002839"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‘Future’ Data</a:t>
            </a:r>
          </a:p>
        </p:txBody>
      </p:sp>
      <p:sp>
        <p:nvSpPr>
          <p:cNvPr id="60" name="Shape">
            <a:extLst>
              <a:ext uri="{FF2B5EF4-FFF2-40B4-BE49-F238E27FC236}">
                <a16:creationId xmlns:a16="http://schemas.microsoft.com/office/drawing/2014/main" id="{1183BF0A-0943-86AE-3139-1FA6AB263BCD}"/>
              </a:ext>
            </a:extLst>
          </p:cNvPr>
          <p:cNvSpPr/>
          <p:nvPr/>
        </p:nvSpPr>
        <p:spPr>
          <a:xfrm>
            <a:off x="14917312" y="4223960"/>
            <a:ext cx="1514886" cy="5186731"/>
          </a:xfrm>
          <a:custGeom>
            <a:avLst/>
            <a:gdLst/>
            <a:ahLst/>
            <a:cxnLst>
              <a:cxn ang="0">
                <a:pos x="wd2" y="hd2"/>
              </a:cxn>
              <a:cxn ang="5400000">
                <a:pos x="wd2" y="hd2"/>
              </a:cxn>
              <a:cxn ang="10800000">
                <a:pos x="wd2" y="hd2"/>
              </a:cxn>
              <a:cxn ang="16200000">
                <a:pos x="wd2" y="hd2"/>
              </a:cxn>
            </a:cxnLst>
            <a:rect l="0" t="0" r="r" b="b"/>
            <a:pathLst>
              <a:path w="21600" h="21600" extrusionOk="0">
                <a:moveTo>
                  <a:pt x="4125" y="18025"/>
                </a:moveTo>
                <a:lnTo>
                  <a:pt x="0" y="18036"/>
                </a:lnTo>
                <a:lnTo>
                  <a:pt x="11174" y="21600"/>
                </a:lnTo>
                <a:lnTo>
                  <a:pt x="21600" y="18032"/>
                </a:lnTo>
                <a:lnTo>
                  <a:pt x="17285" y="17999"/>
                </a:lnTo>
                <a:lnTo>
                  <a:pt x="11357" y="0"/>
                </a:lnTo>
                <a:lnTo>
                  <a:pt x="9384" y="28"/>
                </a:lnTo>
                <a:lnTo>
                  <a:pt x="4125" y="18025"/>
                </a:lnTo>
                <a:close/>
              </a:path>
            </a:pathLst>
          </a:custGeom>
          <a:gradFill>
            <a:gsLst>
              <a:gs pos="1036">
                <a:srgbClr val="F5F8FC"/>
              </a:gs>
              <a:gs pos="0">
                <a:srgbClr val="F5F8FC"/>
              </a:gs>
              <a:gs pos="0">
                <a:schemeClr val="bg1"/>
              </a:gs>
              <a:gs pos="28000">
                <a:srgbClr val="FFC585"/>
              </a:gs>
              <a:gs pos="62000">
                <a:srgbClr val="C0504D"/>
              </a:gs>
              <a:gs pos="94000">
                <a:srgbClr val="4D4D4D"/>
              </a:gs>
            </a:gsLst>
            <a:lin ang="5400000" scaled="1"/>
          </a:gradFill>
          <a:ln w="25400">
            <a:noFill/>
            <a:miter lim="400000"/>
          </a:ln>
        </p:spPr>
        <p:txBody>
          <a:bodyPr lIns="50800" tIns="50800" rIns="50800" bIns="50800" anchor="ctr"/>
          <a:lstStyle/>
          <a:p>
            <a:pPr algn="ctr">
              <a:lnSpc>
                <a:spcPct val="100000"/>
              </a:lnSpc>
              <a:spcBef>
                <a:spcPts val="0"/>
              </a:spcBef>
              <a:defRPr sz="5000"/>
            </a:pPr>
            <a:endParaRPr dirty="0"/>
          </a:p>
        </p:txBody>
      </p:sp>
      <p:sp>
        <p:nvSpPr>
          <p:cNvPr id="61" name="TextBox 9">
            <a:extLst>
              <a:ext uri="{FF2B5EF4-FFF2-40B4-BE49-F238E27FC236}">
                <a16:creationId xmlns:a16="http://schemas.microsoft.com/office/drawing/2014/main" id="{3FB3B95C-C71F-03A7-28F2-CD8308BB9B91}"/>
              </a:ext>
            </a:extLst>
          </p:cNvPr>
          <p:cNvSpPr txBox="1"/>
          <p:nvPr/>
        </p:nvSpPr>
        <p:spPr>
          <a:xfrm>
            <a:off x="13875504" y="3189705"/>
            <a:ext cx="3060823" cy="738664"/>
          </a:xfrm>
          <a:prstGeom prst="rect">
            <a:avLst/>
          </a:prstGeom>
        </p:spPr>
        <p:txBody>
          <a:bodyPr wrap="square" lIns="0" tIns="0" rIns="0" bIns="0" rtlCol="0" anchor="t">
            <a:spAutoFit/>
          </a:bodyPr>
          <a:lstStyle/>
          <a:p>
            <a:pPr marL="345441" lvl="1" algn="ctr"/>
            <a:r>
              <a:rPr lang="en-US" sz="2400" b="1" dirty="0">
                <a:solidFill>
                  <a:srgbClr val="404040"/>
                </a:solidFill>
                <a:latin typeface="Montserrat" pitchFamily="2" charset="77"/>
              </a:rPr>
              <a:t>DATA SCIENCE SKILLSET</a:t>
            </a:r>
          </a:p>
        </p:txBody>
      </p:sp>
      <p:sp>
        <p:nvSpPr>
          <p:cNvPr id="256" name="Shape">
            <a:extLst>
              <a:ext uri="{FF2B5EF4-FFF2-40B4-BE49-F238E27FC236}">
                <a16:creationId xmlns:a16="http://schemas.microsoft.com/office/drawing/2014/main" id="{15948D8F-289C-4951-92BD-61BAA05EA51A}"/>
              </a:ext>
            </a:extLst>
          </p:cNvPr>
          <p:cNvSpPr/>
          <p:nvPr/>
        </p:nvSpPr>
        <p:spPr>
          <a:xfrm>
            <a:off x="11614881" y="6858000"/>
            <a:ext cx="627308" cy="840548"/>
          </a:xfrm>
          <a:custGeom>
            <a:avLst/>
            <a:gdLst/>
            <a:ahLst/>
            <a:cxnLst>
              <a:cxn ang="0">
                <a:pos x="wd2" y="hd2"/>
              </a:cxn>
              <a:cxn ang="5400000">
                <a:pos x="wd2" y="hd2"/>
              </a:cxn>
              <a:cxn ang="10800000">
                <a:pos x="wd2" y="hd2"/>
              </a:cxn>
              <a:cxn ang="16200000">
                <a:pos x="wd2" y="hd2"/>
              </a:cxn>
            </a:cxnLst>
            <a:rect l="0" t="0" r="r" b="b"/>
            <a:pathLst>
              <a:path w="21600" h="21600" extrusionOk="0">
                <a:moveTo>
                  <a:pt x="11631" y="19800"/>
                </a:moveTo>
                <a:cubicBezTo>
                  <a:pt x="11423" y="19309"/>
                  <a:pt x="11215" y="19145"/>
                  <a:pt x="11215" y="18982"/>
                </a:cubicBezTo>
                <a:cubicBezTo>
                  <a:pt x="11008" y="18982"/>
                  <a:pt x="11008" y="18982"/>
                  <a:pt x="11008" y="18818"/>
                </a:cubicBezTo>
                <a:cubicBezTo>
                  <a:pt x="10592" y="18655"/>
                  <a:pt x="10385" y="18164"/>
                  <a:pt x="10385" y="17836"/>
                </a:cubicBezTo>
                <a:cubicBezTo>
                  <a:pt x="10385" y="17673"/>
                  <a:pt x="10385" y="17509"/>
                  <a:pt x="10385" y="17509"/>
                </a:cubicBezTo>
                <a:cubicBezTo>
                  <a:pt x="1662" y="17509"/>
                  <a:pt x="1662" y="17509"/>
                  <a:pt x="1662" y="17509"/>
                </a:cubicBezTo>
                <a:cubicBezTo>
                  <a:pt x="1662" y="2618"/>
                  <a:pt x="1662" y="2618"/>
                  <a:pt x="1662" y="2618"/>
                </a:cubicBezTo>
                <a:cubicBezTo>
                  <a:pt x="14123" y="2618"/>
                  <a:pt x="14123" y="2618"/>
                  <a:pt x="14123" y="2618"/>
                </a:cubicBezTo>
                <a:cubicBezTo>
                  <a:pt x="14123" y="13745"/>
                  <a:pt x="14123" y="13745"/>
                  <a:pt x="14123" y="13745"/>
                </a:cubicBezTo>
                <a:cubicBezTo>
                  <a:pt x="14123" y="13745"/>
                  <a:pt x="14123" y="13745"/>
                  <a:pt x="14123" y="13745"/>
                </a:cubicBezTo>
                <a:cubicBezTo>
                  <a:pt x="14331" y="14073"/>
                  <a:pt x="14538" y="14564"/>
                  <a:pt x="14746" y="14891"/>
                </a:cubicBezTo>
                <a:cubicBezTo>
                  <a:pt x="14954" y="14727"/>
                  <a:pt x="14954" y="14727"/>
                  <a:pt x="15162" y="14727"/>
                </a:cubicBezTo>
                <a:cubicBezTo>
                  <a:pt x="15162" y="14727"/>
                  <a:pt x="15369" y="14564"/>
                  <a:pt x="15577" y="14564"/>
                </a:cubicBezTo>
                <a:cubicBezTo>
                  <a:pt x="15577" y="1636"/>
                  <a:pt x="15577" y="1636"/>
                  <a:pt x="15577" y="1636"/>
                </a:cubicBezTo>
                <a:cubicBezTo>
                  <a:pt x="15577" y="655"/>
                  <a:pt x="14746" y="0"/>
                  <a:pt x="13500" y="0"/>
                </a:cubicBezTo>
                <a:cubicBezTo>
                  <a:pt x="2077" y="0"/>
                  <a:pt x="2077" y="0"/>
                  <a:pt x="2077" y="0"/>
                </a:cubicBezTo>
                <a:cubicBezTo>
                  <a:pt x="1038" y="0"/>
                  <a:pt x="0" y="655"/>
                  <a:pt x="0" y="1636"/>
                </a:cubicBezTo>
                <a:cubicBezTo>
                  <a:pt x="0" y="19964"/>
                  <a:pt x="0" y="19964"/>
                  <a:pt x="0" y="19964"/>
                </a:cubicBezTo>
                <a:cubicBezTo>
                  <a:pt x="0" y="20782"/>
                  <a:pt x="1038" y="21600"/>
                  <a:pt x="2077" y="21600"/>
                </a:cubicBezTo>
                <a:cubicBezTo>
                  <a:pt x="13500" y="21600"/>
                  <a:pt x="13500" y="21600"/>
                  <a:pt x="13500" y="21600"/>
                </a:cubicBezTo>
                <a:cubicBezTo>
                  <a:pt x="13915" y="21600"/>
                  <a:pt x="14331" y="21436"/>
                  <a:pt x="14746" y="21273"/>
                </a:cubicBezTo>
                <a:cubicBezTo>
                  <a:pt x="14123" y="21109"/>
                  <a:pt x="13708" y="20945"/>
                  <a:pt x="13085" y="20618"/>
                </a:cubicBezTo>
                <a:cubicBezTo>
                  <a:pt x="12046" y="20127"/>
                  <a:pt x="11838" y="19964"/>
                  <a:pt x="11631" y="19800"/>
                </a:cubicBezTo>
                <a:close/>
                <a:moveTo>
                  <a:pt x="12254" y="982"/>
                </a:moveTo>
                <a:cubicBezTo>
                  <a:pt x="12462" y="982"/>
                  <a:pt x="12669" y="1145"/>
                  <a:pt x="12669" y="1309"/>
                </a:cubicBezTo>
                <a:cubicBezTo>
                  <a:pt x="12669" y="1636"/>
                  <a:pt x="12462" y="1800"/>
                  <a:pt x="12254" y="1800"/>
                </a:cubicBezTo>
                <a:cubicBezTo>
                  <a:pt x="12046" y="1800"/>
                  <a:pt x="11838" y="1636"/>
                  <a:pt x="11838" y="1309"/>
                </a:cubicBezTo>
                <a:cubicBezTo>
                  <a:pt x="11838" y="1145"/>
                  <a:pt x="12046" y="982"/>
                  <a:pt x="12254" y="982"/>
                </a:cubicBezTo>
                <a:close/>
                <a:moveTo>
                  <a:pt x="5192" y="1145"/>
                </a:moveTo>
                <a:cubicBezTo>
                  <a:pt x="10385" y="1145"/>
                  <a:pt x="10385" y="1145"/>
                  <a:pt x="10385" y="1145"/>
                </a:cubicBezTo>
                <a:cubicBezTo>
                  <a:pt x="10385" y="1636"/>
                  <a:pt x="10385" y="1636"/>
                  <a:pt x="10385" y="1636"/>
                </a:cubicBezTo>
                <a:cubicBezTo>
                  <a:pt x="5192" y="1636"/>
                  <a:pt x="5192" y="1636"/>
                  <a:pt x="5192" y="1636"/>
                </a:cubicBezTo>
                <a:lnTo>
                  <a:pt x="5192" y="1145"/>
                </a:lnTo>
                <a:close/>
                <a:moveTo>
                  <a:pt x="10177" y="19800"/>
                </a:moveTo>
                <a:cubicBezTo>
                  <a:pt x="5400" y="19800"/>
                  <a:pt x="5400" y="19800"/>
                  <a:pt x="5400" y="19800"/>
                </a:cubicBezTo>
                <a:cubicBezTo>
                  <a:pt x="5400" y="18655"/>
                  <a:pt x="5400" y="18655"/>
                  <a:pt x="5400" y="18655"/>
                </a:cubicBezTo>
                <a:cubicBezTo>
                  <a:pt x="10177" y="18655"/>
                  <a:pt x="10177" y="18655"/>
                  <a:pt x="10177" y="18655"/>
                </a:cubicBezTo>
                <a:cubicBezTo>
                  <a:pt x="10177" y="19800"/>
                  <a:pt x="10177" y="19800"/>
                  <a:pt x="10177" y="19800"/>
                </a:cubicBezTo>
                <a:close/>
                <a:moveTo>
                  <a:pt x="3323" y="4418"/>
                </a:moveTo>
                <a:cubicBezTo>
                  <a:pt x="6854" y="4418"/>
                  <a:pt x="6854" y="4418"/>
                  <a:pt x="6854" y="4418"/>
                </a:cubicBezTo>
                <a:cubicBezTo>
                  <a:pt x="6854" y="7364"/>
                  <a:pt x="6854" y="7364"/>
                  <a:pt x="6854" y="7364"/>
                </a:cubicBezTo>
                <a:cubicBezTo>
                  <a:pt x="3323" y="7364"/>
                  <a:pt x="3323" y="7364"/>
                  <a:pt x="3323" y="7364"/>
                </a:cubicBezTo>
                <a:lnTo>
                  <a:pt x="3323" y="4418"/>
                </a:lnTo>
                <a:close/>
                <a:moveTo>
                  <a:pt x="7062" y="7691"/>
                </a:moveTo>
                <a:cubicBezTo>
                  <a:pt x="7269" y="7691"/>
                  <a:pt x="7269" y="7691"/>
                  <a:pt x="7269" y="7527"/>
                </a:cubicBezTo>
                <a:cubicBezTo>
                  <a:pt x="7269" y="4255"/>
                  <a:pt x="7269" y="4255"/>
                  <a:pt x="7269" y="4255"/>
                </a:cubicBezTo>
                <a:cubicBezTo>
                  <a:pt x="7269" y="4091"/>
                  <a:pt x="7269" y="4091"/>
                  <a:pt x="7062" y="4091"/>
                </a:cubicBezTo>
                <a:cubicBezTo>
                  <a:pt x="3115" y="4091"/>
                  <a:pt x="3115" y="4091"/>
                  <a:pt x="3115" y="4091"/>
                </a:cubicBezTo>
                <a:cubicBezTo>
                  <a:pt x="3115" y="4091"/>
                  <a:pt x="2908" y="4091"/>
                  <a:pt x="2908" y="4255"/>
                </a:cubicBezTo>
                <a:cubicBezTo>
                  <a:pt x="2908" y="7527"/>
                  <a:pt x="2908" y="7527"/>
                  <a:pt x="2908" y="7527"/>
                </a:cubicBezTo>
                <a:cubicBezTo>
                  <a:pt x="2908" y="7691"/>
                  <a:pt x="3115" y="7691"/>
                  <a:pt x="3115" y="7691"/>
                </a:cubicBezTo>
                <a:cubicBezTo>
                  <a:pt x="7062" y="7691"/>
                  <a:pt x="7062" y="7691"/>
                  <a:pt x="7062" y="7691"/>
                </a:cubicBezTo>
                <a:close/>
                <a:moveTo>
                  <a:pt x="3115" y="4255"/>
                </a:moveTo>
                <a:cubicBezTo>
                  <a:pt x="7062" y="4255"/>
                  <a:pt x="7062" y="4255"/>
                  <a:pt x="7062" y="4255"/>
                </a:cubicBezTo>
                <a:cubicBezTo>
                  <a:pt x="7062" y="7527"/>
                  <a:pt x="7062" y="7527"/>
                  <a:pt x="7062" y="7527"/>
                </a:cubicBezTo>
                <a:cubicBezTo>
                  <a:pt x="3115" y="7527"/>
                  <a:pt x="3115" y="7527"/>
                  <a:pt x="3115" y="7527"/>
                </a:cubicBezTo>
                <a:lnTo>
                  <a:pt x="3115" y="4255"/>
                </a:lnTo>
                <a:close/>
                <a:moveTo>
                  <a:pt x="13085" y="9327"/>
                </a:moveTo>
                <a:cubicBezTo>
                  <a:pt x="13085" y="9491"/>
                  <a:pt x="12877" y="9655"/>
                  <a:pt x="12462" y="9655"/>
                </a:cubicBezTo>
                <a:cubicBezTo>
                  <a:pt x="3323" y="9655"/>
                  <a:pt x="3323" y="9655"/>
                  <a:pt x="3323" y="9655"/>
                </a:cubicBezTo>
                <a:cubicBezTo>
                  <a:pt x="2908" y="9655"/>
                  <a:pt x="2700" y="9491"/>
                  <a:pt x="2700" y="9327"/>
                </a:cubicBezTo>
                <a:cubicBezTo>
                  <a:pt x="2700" y="9000"/>
                  <a:pt x="2908" y="8836"/>
                  <a:pt x="3323" y="8836"/>
                </a:cubicBezTo>
                <a:cubicBezTo>
                  <a:pt x="12462" y="8836"/>
                  <a:pt x="12462" y="8836"/>
                  <a:pt x="12462" y="8836"/>
                </a:cubicBezTo>
                <a:cubicBezTo>
                  <a:pt x="12877" y="8836"/>
                  <a:pt x="13085" y="9000"/>
                  <a:pt x="13085" y="9327"/>
                </a:cubicBezTo>
                <a:close/>
                <a:moveTo>
                  <a:pt x="11423" y="11782"/>
                </a:moveTo>
                <a:cubicBezTo>
                  <a:pt x="3115" y="11782"/>
                  <a:pt x="3115" y="11782"/>
                  <a:pt x="3115" y="11782"/>
                </a:cubicBezTo>
                <a:cubicBezTo>
                  <a:pt x="2908" y="11782"/>
                  <a:pt x="2492" y="11455"/>
                  <a:pt x="2492" y="11291"/>
                </a:cubicBezTo>
                <a:cubicBezTo>
                  <a:pt x="2492" y="10964"/>
                  <a:pt x="2908" y="10800"/>
                  <a:pt x="3115" y="10800"/>
                </a:cubicBezTo>
                <a:cubicBezTo>
                  <a:pt x="12462" y="10800"/>
                  <a:pt x="12462" y="10800"/>
                  <a:pt x="12462" y="10800"/>
                </a:cubicBezTo>
                <a:cubicBezTo>
                  <a:pt x="12669" y="10800"/>
                  <a:pt x="13085" y="10964"/>
                  <a:pt x="13085" y="11291"/>
                </a:cubicBezTo>
                <a:cubicBezTo>
                  <a:pt x="13085" y="11455"/>
                  <a:pt x="12669" y="11782"/>
                  <a:pt x="12462" y="11782"/>
                </a:cubicBezTo>
                <a:cubicBezTo>
                  <a:pt x="12254" y="11782"/>
                  <a:pt x="12254" y="11782"/>
                  <a:pt x="12254" y="11782"/>
                </a:cubicBezTo>
                <a:cubicBezTo>
                  <a:pt x="12046" y="11618"/>
                  <a:pt x="11631" y="11618"/>
                  <a:pt x="11423" y="11618"/>
                </a:cubicBezTo>
                <a:cubicBezTo>
                  <a:pt x="11423" y="11782"/>
                  <a:pt x="11423" y="11782"/>
                  <a:pt x="11423" y="11782"/>
                </a:cubicBezTo>
                <a:close/>
                <a:moveTo>
                  <a:pt x="9554" y="12764"/>
                </a:moveTo>
                <a:cubicBezTo>
                  <a:pt x="9554" y="12927"/>
                  <a:pt x="9762" y="13091"/>
                  <a:pt x="9762" y="13255"/>
                </a:cubicBezTo>
                <a:cubicBezTo>
                  <a:pt x="9762" y="13418"/>
                  <a:pt x="9969" y="13582"/>
                  <a:pt x="9969" y="13745"/>
                </a:cubicBezTo>
                <a:cubicBezTo>
                  <a:pt x="3115" y="13745"/>
                  <a:pt x="3115" y="13745"/>
                  <a:pt x="3115" y="13745"/>
                </a:cubicBezTo>
                <a:cubicBezTo>
                  <a:pt x="2908" y="13745"/>
                  <a:pt x="2492" y="13582"/>
                  <a:pt x="2492" y="13255"/>
                </a:cubicBezTo>
                <a:cubicBezTo>
                  <a:pt x="2492" y="13091"/>
                  <a:pt x="2908" y="12764"/>
                  <a:pt x="3115" y="12764"/>
                </a:cubicBezTo>
                <a:lnTo>
                  <a:pt x="9554" y="12764"/>
                </a:lnTo>
                <a:close/>
                <a:moveTo>
                  <a:pt x="17446" y="21436"/>
                </a:moveTo>
                <a:cubicBezTo>
                  <a:pt x="17446" y="21436"/>
                  <a:pt x="17654" y="21109"/>
                  <a:pt x="16823" y="20945"/>
                </a:cubicBezTo>
                <a:cubicBezTo>
                  <a:pt x="16823" y="20945"/>
                  <a:pt x="15369" y="20945"/>
                  <a:pt x="13915" y="20291"/>
                </a:cubicBezTo>
                <a:cubicBezTo>
                  <a:pt x="13915" y="20291"/>
                  <a:pt x="12669" y="19964"/>
                  <a:pt x="12669" y="19800"/>
                </a:cubicBezTo>
                <a:cubicBezTo>
                  <a:pt x="11838" y="18818"/>
                  <a:pt x="11631" y="18982"/>
                  <a:pt x="11631" y="18818"/>
                </a:cubicBezTo>
                <a:cubicBezTo>
                  <a:pt x="11008" y="18491"/>
                  <a:pt x="10800" y="17182"/>
                  <a:pt x="12254" y="17836"/>
                </a:cubicBezTo>
                <a:cubicBezTo>
                  <a:pt x="12254" y="17836"/>
                  <a:pt x="13085" y="18491"/>
                  <a:pt x="13085" y="18491"/>
                </a:cubicBezTo>
                <a:cubicBezTo>
                  <a:pt x="13085" y="18491"/>
                  <a:pt x="13915" y="18982"/>
                  <a:pt x="14331" y="18982"/>
                </a:cubicBezTo>
                <a:cubicBezTo>
                  <a:pt x="14954" y="18655"/>
                  <a:pt x="13292" y="16855"/>
                  <a:pt x="13292" y="16691"/>
                </a:cubicBezTo>
                <a:cubicBezTo>
                  <a:pt x="13292" y="16691"/>
                  <a:pt x="12462" y="15545"/>
                  <a:pt x="11008" y="13255"/>
                </a:cubicBezTo>
                <a:cubicBezTo>
                  <a:pt x="10385" y="11945"/>
                  <a:pt x="11423" y="12109"/>
                  <a:pt x="12046" y="12600"/>
                </a:cubicBezTo>
                <a:cubicBezTo>
                  <a:pt x="12046" y="12600"/>
                  <a:pt x="14331" y="15709"/>
                  <a:pt x="14538" y="15545"/>
                </a:cubicBezTo>
                <a:cubicBezTo>
                  <a:pt x="14538" y="15545"/>
                  <a:pt x="15162" y="14564"/>
                  <a:pt x="16200" y="15218"/>
                </a:cubicBezTo>
                <a:cubicBezTo>
                  <a:pt x="16200" y="15218"/>
                  <a:pt x="17031" y="14400"/>
                  <a:pt x="18069" y="15218"/>
                </a:cubicBezTo>
                <a:cubicBezTo>
                  <a:pt x="18069" y="15218"/>
                  <a:pt x="19523" y="14727"/>
                  <a:pt x="19938" y="15709"/>
                </a:cubicBezTo>
                <a:cubicBezTo>
                  <a:pt x="19938" y="15709"/>
                  <a:pt x="21600" y="17509"/>
                  <a:pt x="21392" y="19145"/>
                </a:cubicBezTo>
                <a:cubicBezTo>
                  <a:pt x="21600" y="19800"/>
                  <a:pt x="21600" y="19800"/>
                  <a:pt x="21600" y="19800"/>
                </a:cubicBezTo>
                <a:lnTo>
                  <a:pt x="17446" y="21436"/>
                </a:lnTo>
                <a:close/>
                <a:moveTo>
                  <a:pt x="17446" y="21436"/>
                </a:moveTo>
                <a:cubicBezTo>
                  <a:pt x="17446" y="21436"/>
                  <a:pt x="17446" y="21436"/>
                  <a:pt x="17446" y="21436"/>
                </a:cubicBezTo>
              </a:path>
            </a:pathLst>
          </a:custGeom>
          <a:solidFill>
            <a:srgbClr val="404040"/>
          </a:solidFill>
          <a:ln w="12700">
            <a:miter lim="400000"/>
          </a:ln>
        </p:spPr>
        <p:txBody>
          <a:bodyPr lIns="121919" tIns="121919" rIns="121919" bIns="121919"/>
          <a:lstStyle/>
          <a:p>
            <a:endParaRPr dirty="0"/>
          </a:p>
        </p:txBody>
      </p:sp>
      <p:sp>
        <p:nvSpPr>
          <p:cNvPr id="262" name="Shape">
            <a:extLst>
              <a:ext uri="{FF2B5EF4-FFF2-40B4-BE49-F238E27FC236}">
                <a16:creationId xmlns:a16="http://schemas.microsoft.com/office/drawing/2014/main" id="{4CF98CAC-E53C-F51D-EBB2-A9929F57B2EA}"/>
              </a:ext>
            </a:extLst>
          </p:cNvPr>
          <p:cNvSpPr/>
          <p:nvPr/>
        </p:nvSpPr>
        <p:spPr>
          <a:xfrm>
            <a:off x="11528159" y="4856942"/>
            <a:ext cx="668867" cy="622302"/>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404040"/>
          </a:solidFill>
          <a:ln w="12700">
            <a:miter lim="400000"/>
          </a:ln>
        </p:spPr>
        <p:txBody>
          <a:bodyPr lIns="121919" tIns="121919" rIns="121919" bIns="121919"/>
          <a:lstStyle/>
          <a:p>
            <a:endParaRPr/>
          </a:p>
        </p:txBody>
      </p:sp>
      <p:sp>
        <p:nvSpPr>
          <p:cNvPr id="263" name="Shape">
            <a:extLst>
              <a:ext uri="{FF2B5EF4-FFF2-40B4-BE49-F238E27FC236}">
                <a16:creationId xmlns:a16="http://schemas.microsoft.com/office/drawing/2014/main" id="{1894049C-1574-E730-CF9C-CF60286B6BD2}"/>
              </a:ext>
            </a:extLst>
          </p:cNvPr>
          <p:cNvSpPr/>
          <p:nvPr/>
        </p:nvSpPr>
        <p:spPr>
          <a:xfrm>
            <a:off x="11490239" y="3692087"/>
            <a:ext cx="706787" cy="666981"/>
          </a:xfrm>
          <a:custGeom>
            <a:avLst/>
            <a:gdLst/>
            <a:ahLst/>
            <a:cxnLst>
              <a:cxn ang="0">
                <a:pos x="wd2" y="hd2"/>
              </a:cxn>
              <a:cxn ang="5400000">
                <a:pos x="wd2" y="hd2"/>
              </a:cxn>
              <a:cxn ang="10800000">
                <a:pos x="wd2" y="hd2"/>
              </a:cxn>
              <a:cxn ang="16200000">
                <a:pos x="wd2" y="hd2"/>
              </a:cxn>
            </a:cxnLst>
            <a:rect l="0" t="0" r="r" b="b"/>
            <a:pathLst>
              <a:path w="21600" h="21600" extrusionOk="0">
                <a:moveTo>
                  <a:pt x="21069" y="20443"/>
                </a:moveTo>
                <a:cubicBezTo>
                  <a:pt x="1239" y="20443"/>
                  <a:pt x="1239" y="20443"/>
                  <a:pt x="1239" y="20443"/>
                </a:cubicBezTo>
                <a:cubicBezTo>
                  <a:pt x="1239" y="771"/>
                  <a:pt x="1239" y="771"/>
                  <a:pt x="1239" y="771"/>
                </a:cubicBezTo>
                <a:cubicBezTo>
                  <a:pt x="1239" y="386"/>
                  <a:pt x="885" y="0"/>
                  <a:pt x="708" y="0"/>
                </a:cubicBezTo>
                <a:cubicBezTo>
                  <a:pt x="354" y="0"/>
                  <a:pt x="0" y="386"/>
                  <a:pt x="0" y="771"/>
                </a:cubicBezTo>
                <a:cubicBezTo>
                  <a:pt x="0" y="21021"/>
                  <a:pt x="0" y="21021"/>
                  <a:pt x="0" y="21021"/>
                </a:cubicBezTo>
                <a:cubicBezTo>
                  <a:pt x="0" y="21407"/>
                  <a:pt x="354" y="21600"/>
                  <a:pt x="708" y="21600"/>
                </a:cubicBezTo>
                <a:cubicBezTo>
                  <a:pt x="21069" y="21600"/>
                  <a:pt x="21069" y="21600"/>
                  <a:pt x="21069" y="21600"/>
                </a:cubicBezTo>
                <a:cubicBezTo>
                  <a:pt x="21423" y="21600"/>
                  <a:pt x="21600" y="21407"/>
                  <a:pt x="21600" y="21021"/>
                </a:cubicBezTo>
                <a:cubicBezTo>
                  <a:pt x="21600" y="20636"/>
                  <a:pt x="21423" y="20443"/>
                  <a:pt x="21069" y="20443"/>
                </a:cubicBezTo>
                <a:close/>
                <a:moveTo>
                  <a:pt x="1770" y="18707"/>
                </a:moveTo>
                <a:cubicBezTo>
                  <a:pt x="1770" y="18707"/>
                  <a:pt x="1770" y="18900"/>
                  <a:pt x="1770" y="18900"/>
                </a:cubicBezTo>
                <a:cubicBezTo>
                  <a:pt x="1770" y="18900"/>
                  <a:pt x="1770" y="18900"/>
                  <a:pt x="1770" y="18900"/>
                </a:cubicBezTo>
                <a:cubicBezTo>
                  <a:pt x="2656" y="18900"/>
                  <a:pt x="2656" y="18900"/>
                  <a:pt x="2656" y="18900"/>
                </a:cubicBezTo>
                <a:cubicBezTo>
                  <a:pt x="2656" y="19093"/>
                  <a:pt x="2833" y="19093"/>
                  <a:pt x="3010" y="19093"/>
                </a:cubicBezTo>
                <a:cubicBezTo>
                  <a:pt x="6551" y="19093"/>
                  <a:pt x="6551" y="19093"/>
                  <a:pt x="6551" y="19093"/>
                </a:cubicBezTo>
                <a:cubicBezTo>
                  <a:pt x="6728" y="19093"/>
                  <a:pt x="6905" y="19093"/>
                  <a:pt x="6905" y="18900"/>
                </a:cubicBezTo>
                <a:cubicBezTo>
                  <a:pt x="9030" y="18900"/>
                  <a:pt x="9030" y="18900"/>
                  <a:pt x="9030" y="18900"/>
                </a:cubicBezTo>
                <a:cubicBezTo>
                  <a:pt x="9030" y="19093"/>
                  <a:pt x="9030" y="19093"/>
                  <a:pt x="9207" y="19093"/>
                </a:cubicBezTo>
                <a:cubicBezTo>
                  <a:pt x="12925" y="19093"/>
                  <a:pt x="12925" y="19093"/>
                  <a:pt x="12925" y="19093"/>
                </a:cubicBezTo>
                <a:cubicBezTo>
                  <a:pt x="13102" y="19093"/>
                  <a:pt x="13102" y="19093"/>
                  <a:pt x="13102" y="18900"/>
                </a:cubicBezTo>
                <a:cubicBezTo>
                  <a:pt x="15226" y="18900"/>
                  <a:pt x="15226" y="18900"/>
                  <a:pt x="15226" y="18900"/>
                </a:cubicBezTo>
                <a:cubicBezTo>
                  <a:pt x="15226" y="19093"/>
                  <a:pt x="15403" y="19093"/>
                  <a:pt x="15580" y="19093"/>
                </a:cubicBezTo>
                <a:cubicBezTo>
                  <a:pt x="19121" y="19093"/>
                  <a:pt x="19121" y="19093"/>
                  <a:pt x="19121" y="19093"/>
                </a:cubicBezTo>
                <a:cubicBezTo>
                  <a:pt x="19298" y="19093"/>
                  <a:pt x="19475" y="19093"/>
                  <a:pt x="19475" y="18900"/>
                </a:cubicBezTo>
                <a:cubicBezTo>
                  <a:pt x="20007" y="18900"/>
                  <a:pt x="20007" y="18900"/>
                  <a:pt x="20007" y="18900"/>
                </a:cubicBezTo>
                <a:cubicBezTo>
                  <a:pt x="20007" y="18900"/>
                  <a:pt x="20007" y="18900"/>
                  <a:pt x="20007" y="18900"/>
                </a:cubicBezTo>
                <a:cubicBezTo>
                  <a:pt x="20007" y="18900"/>
                  <a:pt x="20007" y="18707"/>
                  <a:pt x="20007" y="18707"/>
                </a:cubicBezTo>
                <a:cubicBezTo>
                  <a:pt x="19475" y="18707"/>
                  <a:pt x="19475" y="18707"/>
                  <a:pt x="19475" y="18707"/>
                </a:cubicBezTo>
                <a:cubicBezTo>
                  <a:pt x="19475" y="15236"/>
                  <a:pt x="19475" y="15236"/>
                  <a:pt x="19475" y="15236"/>
                </a:cubicBezTo>
                <a:cubicBezTo>
                  <a:pt x="20007" y="15236"/>
                  <a:pt x="20007" y="15236"/>
                  <a:pt x="20007" y="15236"/>
                </a:cubicBezTo>
                <a:cubicBezTo>
                  <a:pt x="20007" y="15236"/>
                  <a:pt x="20007" y="15043"/>
                  <a:pt x="20007" y="15043"/>
                </a:cubicBezTo>
                <a:cubicBezTo>
                  <a:pt x="20007" y="15043"/>
                  <a:pt x="20007" y="15043"/>
                  <a:pt x="20007" y="15043"/>
                </a:cubicBezTo>
                <a:cubicBezTo>
                  <a:pt x="19475" y="15043"/>
                  <a:pt x="19475" y="15043"/>
                  <a:pt x="19475" y="15043"/>
                </a:cubicBezTo>
                <a:cubicBezTo>
                  <a:pt x="19475" y="11379"/>
                  <a:pt x="19475" y="11379"/>
                  <a:pt x="19475" y="11379"/>
                </a:cubicBezTo>
                <a:cubicBezTo>
                  <a:pt x="20007" y="11379"/>
                  <a:pt x="20007" y="11379"/>
                  <a:pt x="20007" y="11379"/>
                </a:cubicBezTo>
                <a:cubicBezTo>
                  <a:pt x="20007" y="11379"/>
                  <a:pt x="20007" y="11379"/>
                  <a:pt x="20007" y="11379"/>
                </a:cubicBezTo>
                <a:cubicBezTo>
                  <a:pt x="20007" y="11379"/>
                  <a:pt x="20007" y="11379"/>
                  <a:pt x="20007" y="11379"/>
                </a:cubicBezTo>
                <a:cubicBezTo>
                  <a:pt x="19475" y="11379"/>
                  <a:pt x="19475" y="11379"/>
                  <a:pt x="19475" y="11379"/>
                </a:cubicBezTo>
                <a:cubicBezTo>
                  <a:pt x="19475" y="9257"/>
                  <a:pt x="19475" y="9257"/>
                  <a:pt x="19475" y="9257"/>
                </a:cubicBezTo>
                <a:cubicBezTo>
                  <a:pt x="19475" y="9064"/>
                  <a:pt x="19298" y="9064"/>
                  <a:pt x="19121" y="9064"/>
                </a:cubicBezTo>
                <a:cubicBezTo>
                  <a:pt x="15580" y="9064"/>
                  <a:pt x="15580" y="9064"/>
                  <a:pt x="15580" y="9064"/>
                </a:cubicBezTo>
                <a:cubicBezTo>
                  <a:pt x="15403" y="9064"/>
                  <a:pt x="15226" y="9064"/>
                  <a:pt x="15226" y="9257"/>
                </a:cubicBezTo>
                <a:cubicBezTo>
                  <a:pt x="15226" y="11379"/>
                  <a:pt x="15226" y="11379"/>
                  <a:pt x="15226" y="11379"/>
                </a:cubicBezTo>
                <a:cubicBezTo>
                  <a:pt x="13102" y="11379"/>
                  <a:pt x="13102" y="11379"/>
                  <a:pt x="13102" y="11379"/>
                </a:cubicBezTo>
                <a:cubicBezTo>
                  <a:pt x="13102" y="7714"/>
                  <a:pt x="13102" y="7714"/>
                  <a:pt x="13102" y="7714"/>
                </a:cubicBezTo>
                <a:cubicBezTo>
                  <a:pt x="20007" y="7714"/>
                  <a:pt x="20007" y="7714"/>
                  <a:pt x="20007" y="7714"/>
                </a:cubicBezTo>
                <a:cubicBezTo>
                  <a:pt x="20007" y="7714"/>
                  <a:pt x="20007" y="7714"/>
                  <a:pt x="20007" y="7521"/>
                </a:cubicBezTo>
                <a:cubicBezTo>
                  <a:pt x="20007" y="7521"/>
                  <a:pt x="20007" y="7521"/>
                  <a:pt x="20007" y="7521"/>
                </a:cubicBezTo>
                <a:cubicBezTo>
                  <a:pt x="13102" y="7521"/>
                  <a:pt x="13102" y="7521"/>
                  <a:pt x="13102" y="7521"/>
                </a:cubicBezTo>
                <a:cubicBezTo>
                  <a:pt x="13102" y="3857"/>
                  <a:pt x="13102" y="3857"/>
                  <a:pt x="13102" y="3857"/>
                </a:cubicBezTo>
                <a:cubicBezTo>
                  <a:pt x="20007" y="3857"/>
                  <a:pt x="20007" y="3857"/>
                  <a:pt x="20007" y="3857"/>
                </a:cubicBezTo>
                <a:cubicBezTo>
                  <a:pt x="20007" y="3857"/>
                  <a:pt x="20007" y="3857"/>
                  <a:pt x="20007" y="3857"/>
                </a:cubicBezTo>
                <a:cubicBezTo>
                  <a:pt x="20007" y="3857"/>
                  <a:pt x="20007" y="3857"/>
                  <a:pt x="20007" y="3857"/>
                </a:cubicBezTo>
                <a:cubicBezTo>
                  <a:pt x="13102" y="3857"/>
                  <a:pt x="13102" y="3857"/>
                  <a:pt x="13102" y="3857"/>
                </a:cubicBezTo>
                <a:cubicBezTo>
                  <a:pt x="13102" y="2507"/>
                  <a:pt x="13102" y="2507"/>
                  <a:pt x="13102" y="2507"/>
                </a:cubicBezTo>
                <a:cubicBezTo>
                  <a:pt x="13102" y="2314"/>
                  <a:pt x="13102" y="2121"/>
                  <a:pt x="12925" y="2121"/>
                </a:cubicBezTo>
                <a:cubicBezTo>
                  <a:pt x="9207" y="2121"/>
                  <a:pt x="9207" y="2121"/>
                  <a:pt x="9207" y="2121"/>
                </a:cubicBezTo>
                <a:cubicBezTo>
                  <a:pt x="9030" y="2121"/>
                  <a:pt x="9030" y="2314"/>
                  <a:pt x="9030" y="2507"/>
                </a:cubicBezTo>
                <a:cubicBezTo>
                  <a:pt x="9030" y="3857"/>
                  <a:pt x="9030" y="3857"/>
                  <a:pt x="9030" y="3857"/>
                </a:cubicBezTo>
                <a:cubicBezTo>
                  <a:pt x="1770" y="3857"/>
                  <a:pt x="1770" y="3857"/>
                  <a:pt x="1770" y="3857"/>
                </a:cubicBezTo>
                <a:cubicBezTo>
                  <a:pt x="1770" y="3857"/>
                  <a:pt x="1770" y="3857"/>
                  <a:pt x="1770" y="3857"/>
                </a:cubicBezTo>
                <a:cubicBezTo>
                  <a:pt x="1770" y="3857"/>
                  <a:pt x="1770" y="3857"/>
                  <a:pt x="1770" y="3857"/>
                </a:cubicBezTo>
                <a:cubicBezTo>
                  <a:pt x="9030" y="3857"/>
                  <a:pt x="9030" y="3857"/>
                  <a:pt x="9030" y="3857"/>
                </a:cubicBezTo>
                <a:cubicBezTo>
                  <a:pt x="9030" y="7521"/>
                  <a:pt x="9030" y="7521"/>
                  <a:pt x="9030" y="7521"/>
                </a:cubicBezTo>
                <a:cubicBezTo>
                  <a:pt x="1770" y="7521"/>
                  <a:pt x="1770" y="7521"/>
                  <a:pt x="1770" y="7521"/>
                </a:cubicBezTo>
                <a:cubicBezTo>
                  <a:pt x="1770" y="7521"/>
                  <a:pt x="1770" y="7521"/>
                  <a:pt x="1770" y="7521"/>
                </a:cubicBezTo>
                <a:cubicBezTo>
                  <a:pt x="1770" y="7714"/>
                  <a:pt x="1770" y="7714"/>
                  <a:pt x="1770" y="7714"/>
                </a:cubicBezTo>
                <a:cubicBezTo>
                  <a:pt x="9030" y="7714"/>
                  <a:pt x="9030" y="7714"/>
                  <a:pt x="9030" y="7714"/>
                </a:cubicBezTo>
                <a:cubicBezTo>
                  <a:pt x="9030" y="11379"/>
                  <a:pt x="9030" y="11379"/>
                  <a:pt x="9030" y="11379"/>
                </a:cubicBezTo>
                <a:cubicBezTo>
                  <a:pt x="6905" y="11379"/>
                  <a:pt x="6905" y="11379"/>
                  <a:pt x="6905" y="11379"/>
                </a:cubicBezTo>
                <a:cubicBezTo>
                  <a:pt x="6905" y="9257"/>
                  <a:pt x="6905" y="9257"/>
                  <a:pt x="6905" y="9257"/>
                </a:cubicBezTo>
                <a:cubicBezTo>
                  <a:pt x="6905" y="9064"/>
                  <a:pt x="6728" y="9064"/>
                  <a:pt x="6551" y="9064"/>
                </a:cubicBezTo>
                <a:cubicBezTo>
                  <a:pt x="3010" y="9064"/>
                  <a:pt x="3010" y="9064"/>
                  <a:pt x="3010" y="9064"/>
                </a:cubicBezTo>
                <a:cubicBezTo>
                  <a:pt x="2833" y="9064"/>
                  <a:pt x="2656" y="9064"/>
                  <a:pt x="2656" y="9257"/>
                </a:cubicBezTo>
                <a:cubicBezTo>
                  <a:pt x="2656" y="11379"/>
                  <a:pt x="2656" y="11379"/>
                  <a:pt x="2656" y="11379"/>
                </a:cubicBezTo>
                <a:cubicBezTo>
                  <a:pt x="1770" y="11379"/>
                  <a:pt x="1770" y="11379"/>
                  <a:pt x="1770" y="11379"/>
                </a:cubicBezTo>
                <a:cubicBezTo>
                  <a:pt x="1770" y="11379"/>
                  <a:pt x="1770" y="11379"/>
                  <a:pt x="1770" y="11379"/>
                </a:cubicBezTo>
                <a:cubicBezTo>
                  <a:pt x="1770" y="11379"/>
                  <a:pt x="1770" y="11379"/>
                  <a:pt x="1770" y="11379"/>
                </a:cubicBezTo>
                <a:cubicBezTo>
                  <a:pt x="2656" y="11379"/>
                  <a:pt x="2656" y="11379"/>
                  <a:pt x="2656" y="11379"/>
                </a:cubicBezTo>
                <a:cubicBezTo>
                  <a:pt x="2656" y="15043"/>
                  <a:pt x="2656" y="15043"/>
                  <a:pt x="2656" y="15043"/>
                </a:cubicBezTo>
                <a:cubicBezTo>
                  <a:pt x="1770" y="15043"/>
                  <a:pt x="1770" y="15043"/>
                  <a:pt x="1770" y="15043"/>
                </a:cubicBezTo>
                <a:cubicBezTo>
                  <a:pt x="1770" y="15043"/>
                  <a:pt x="1770" y="15043"/>
                  <a:pt x="1770" y="15043"/>
                </a:cubicBezTo>
                <a:cubicBezTo>
                  <a:pt x="1770" y="15043"/>
                  <a:pt x="1770" y="15236"/>
                  <a:pt x="1770" y="15236"/>
                </a:cubicBezTo>
                <a:cubicBezTo>
                  <a:pt x="2656" y="15236"/>
                  <a:pt x="2656" y="15236"/>
                  <a:pt x="2656" y="15236"/>
                </a:cubicBezTo>
                <a:cubicBezTo>
                  <a:pt x="2656" y="18707"/>
                  <a:pt x="2656" y="18707"/>
                  <a:pt x="2656" y="18707"/>
                </a:cubicBezTo>
                <a:lnTo>
                  <a:pt x="1770" y="18707"/>
                </a:lnTo>
                <a:close/>
                <a:moveTo>
                  <a:pt x="13102" y="11379"/>
                </a:moveTo>
                <a:cubicBezTo>
                  <a:pt x="15226" y="11379"/>
                  <a:pt x="15226" y="11379"/>
                  <a:pt x="15226" y="11379"/>
                </a:cubicBezTo>
                <a:cubicBezTo>
                  <a:pt x="15226" y="15043"/>
                  <a:pt x="15226" y="15043"/>
                  <a:pt x="15226" y="15043"/>
                </a:cubicBezTo>
                <a:cubicBezTo>
                  <a:pt x="13102" y="15043"/>
                  <a:pt x="13102" y="15043"/>
                  <a:pt x="13102" y="15043"/>
                </a:cubicBezTo>
                <a:lnTo>
                  <a:pt x="13102" y="11379"/>
                </a:lnTo>
                <a:close/>
                <a:moveTo>
                  <a:pt x="13102" y="15236"/>
                </a:moveTo>
                <a:cubicBezTo>
                  <a:pt x="15226" y="15236"/>
                  <a:pt x="15226" y="15236"/>
                  <a:pt x="15226" y="15236"/>
                </a:cubicBezTo>
                <a:cubicBezTo>
                  <a:pt x="15226" y="18707"/>
                  <a:pt x="15226" y="18707"/>
                  <a:pt x="15226" y="18707"/>
                </a:cubicBezTo>
                <a:cubicBezTo>
                  <a:pt x="13102" y="18707"/>
                  <a:pt x="13102" y="18707"/>
                  <a:pt x="13102" y="18707"/>
                </a:cubicBezTo>
                <a:lnTo>
                  <a:pt x="13102" y="15236"/>
                </a:lnTo>
                <a:close/>
                <a:moveTo>
                  <a:pt x="6905" y="11379"/>
                </a:moveTo>
                <a:cubicBezTo>
                  <a:pt x="9030" y="11379"/>
                  <a:pt x="9030" y="11379"/>
                  <a:pt x="9030" y="11379"/>
                </a:cubicBezTo>
                <a:cubicBezTo>
                  <a:pt x="9030" y="15043"/>
                  <a:pt x="9030" y="15043"/>
                  <a:pt x="9030" y="15043"/>
                </a:cubicBezTo>
                <a:cubicBezTo>
                  <a:pt x="6905" y="15043"/>
                  <a:pt x="6905" y="15043"/>
                  <a:pt x="6905" y="15043"/>
                </a:cubicBezTo>
                <a:lnTo>
                  <a:pt x="6905" y="11379"/>
                </a:lnTo>
                <a:close/>
                <a:moveTo>
                  <a:pt x="6905" y="15236"/>
                </a:moveTo>
                <a:cubicBezTo>
                  <a:pt x="9030" y="15236"/>
                  <a:pt x="9030" y="15236"/>
                  <a:pt x="9030" y="15236"/>
                </a:cubicBezTo>
                <a:cubicBezTo>
                  <a:pt x="9030" y="18707"/>
                  <a:pt x="9030" y="18707"/>
                  <a:pt x="9030" y="18707"/>
                </a:cubicBezTo>
                <a:cubicBezTo>
                  <a:pt x="6905" y="18707"/>
                  <a:pt x="6905" y="18707"/>
                  <a:pt x="6905" y="18707"/>
                </a:cubicBezTo>
                <a:lnTo>
                  <a:pt x="6905" y="15236"/>
                </a:lnTo>
                <a:close/>
              </a:path>
            </a:pathLst>
          </a:custGeom>
          <a:solidFill>
            <a:srgbClr val="404040"/>
          </a:solidFill>
          <a:ln w="12700">
            <a:miter lim="400000"/>
          </a:ln>
        </p:spPr>
        <p:txBody>
          <a:bodyPr lIns="121919" tIns="121919" rIns="121919" bIns="121919"/>
          <a:lstStyle/>
          <a:p>
            <a:endParaRPr/>
          </a:p>
        </p:txBody>
      </p:sp>
      <p:sp>
        <p:nvSpPr>
          <p:cNvPr id="264" name="TextBox 9">
            <a:extLst>
              <a:ext uri="{FF2B5EF4-FFF2-40B4-BE49-F238E27FC236}">
                <a16:creationId xmlns:a16="http://schemas.microsoft.com/office/drawing/2014/main" id="{1260DE90-7E3B-0413-41FA-855F5514DEB2}"/>
              </a:ext>
            </a:extLst>
          </p:cNvPr>
          <p:cNvSpPr txBox="1"/>
          <p:nvPr/>
        </p:nvSpPr>
        <p:spPr>
          <a:xfrm>
            <a:off x="7437331" y="2993960"/>
            <a:ext cx="1414358"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Small</a:t>
            </a:r>
          </a:p>
        </p:txBody>
      </p:sp>
      <p:sp>
        <p:nvSpPr>
          <p:cNvPr id="265" name="TextBox 9">
            <a:extLst>
              <a:ext uri="{FF2B5EF4-FFF2-40B4-BE49-F238E27FC236}">
                <a16:creationId xmlns:a16="http://schemas.microsoft.com/office/drawing/2014/main" id="{814732E0-8540-0F60-8EA0-CC7C74F2FC56}"/>
              </a:ext>
            </a:extLst>
          </p:cNvPr>
          <p:cNvSpPr txBox="1"/>
          <p:nvPr/>
        </p:nvSpPr>
        <p:spPr>
          <a:xfrm>
            <a:off x="6858000" y="443614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Medium</a:t>
            </a:r>
          </a:p>
        </p:txBody>
      </p:sp>
      <p:sp>
        <p:nvSpPr>
          <p:cNvPr id="266" name="TextBox 9">
            <a:extLst>
              <a:ext uri="{FF2B5EF4-FFF2-40B4-BE49-F238E27FC236}">
                <a16:creationId xmlns:a16="http://schemas.microsoft.com/office/drawing/2014/main" id="{E1346950-CE0B-4DAC-2E7C-D595DF9360DC}"/>
              </a:ext>
            </a:extLst>
          </p:cNvPr>
          <p:cNvSpPr txBox="1"/>
          <p:nvPr/>
        </p:nvSpPr>
        <p:spPr>
          <a:xfrm>
            <a:off x="7620000" y="5725304"/>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a:t>
            </a:r>
          </a:p>
        </p:txBody>
      </p:sp>
      <p:sp>
        <p:nvSpPr>
          <p:cNvPr id="267" name="TextBox 9">
            <a:extLst>
              <a:ext uri="{FF2B5EF4-FFF2-40B4-BE49-F238E27FC236}">
                <a16:creationId xmlns:a16="http://schemas.microsoft.com/office/drawing/2014/main" id="{B288A45C-6D80-5A30-330D-7C87355CB1B0}"/>
              </a:ext>
            </a:extLst>
          </p:cNvPr>
          <p:cNvSpPr txBox="1"/>
          <p:nvPr/>
        </p:nvSpPr>
        <p:spPr>
          <a:xfrm>
            <a:off x="7426015" y="7086702"/>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Bigger</a:t>
            </a:r>
          </a:p>
        </p:txBody>
      </p:sp>
      <p:sp>
        <p:nvSpPr>
          <p:cNvPr id="269" name="TextBox 9">
            <a:extLst>
              <a:ext uri="{FF2B5EF4-FFF2-40B4-BE49-F238E27FC236}">
                <a16:creationId xmlns:a16="http://schemas.microsoft.com/office/drawing/2014/main" id="{032B065D-DA89-481D-B372-0266BA244BCD}"/>
              </a:ext>
            </a:extLst>
          </p:cNvPr>
          <p:cNvSpPr txBox="1"/>
          <p:nvPr/>
        </p:nvSpPr>
        <p:spPr>
          <a:xfrm>
            <a:off x="7351218" y="843371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Biggest</a:t>
            </a:r>
          </a:p>
        </p:txBody>
      </p:sp>
      <p:grpSp>
        <p:nvGrpSpPr>
          <p:cNvPr id="273" name="Group 272">
            <a:extLst>
              <a:ext uri="{FF2B5EF4-FFF2-40B4-BE49-F238E27FC236}">
                <a16:creationId xmlns:a16="http://schemas.microsoft.com/office/drawing/2014/main" id="{CED3529B-AE7F-415B-498F-89931AEAF30C}"/>
              </a:ext>
            </a:extLst>
          </p:cNvPr>
          <p:cNvGrpSpPr/>
          <p:nvPr/>
        </p:nvGrpSpPr>
        <p:grpSpPr>
          <a:xfrm>
            <a:off x="11536126" y="5819521"/>
            <a:ext cx="660900" cy="663606"/>
            <a:chOff x="13792200" y="7779509"/>
            <a:chExt cx="660900" cy="663606"/>
          </a:xfrm>
        </p:grpSpPr>
        <p:sp>
          <p:nvSpPr>
            <p:cNvPr id="272" name="Rounded Rectangle 271">
              <a:extLst>
                <a:ext uri="{FF2B5EF4-FFF2-40B4-BE49-F238E27FC236}">
                  <a16:creationId xmlns:a16="http://schemas.microsoft.com/office/drawing/2014/main" id="{6E60905C-66D2-E683-8DC0-3A71C318E2EB}"/>
                </a:ext>
              </a:extLst>
            </p:cNvPr>
            <p:cNvSpPr/>
            <p:nvPr/>
          </p:nvSpPr>
          <p:spPr>
            <a:xfrm>
              <a:off x="13792200" y="7779509"/>
              <a:ext cx="660900" cy="654201"/>
            </a:xfrm>
            <a:prstGeom prst="roundRect">
              <a:avLst>
                <a:gd name="adj" fmla="val 6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271" name="Graphic 270" descr="Brain with solid fill">
              <a:extLst>
                <a:ext uri="{FF2B5EF4-FFF2-40B4-BE49-F238E27FC236}">
                  <a16:creationId xmlns:a16="http://schemas.microsoft.com/office/drawing/2014/main" id="{9C616A6D-D471-BF1A-AC0B-8CF7FFBF9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4247" y="7789288"/>
              <a:ext cx="653827" cy="653827"/>
            </a:xfrm>
            <a:prstGeom prst="rect">
              <a:avLst/>
            </a:prstGeom>
          </p:spPr>
        </p:pic>
      </p:grpSp>
      <p:sp>
        <p:nvSpPr>
          <p:cNvPr id="275" name="TextBox 9">
            <a:extLst>
              <a:ext uri="{FF2B5EF4-FFF2-40B4-BE49-F238E27FC236}">
                <a16:creationId xmlns:a16="http://schemas.microsoft.com/office/drawing/2014/main" id="{07904A1D-2A0C-3B23-EF0C-0F73517D3A47}"/>
              </a:ext>
            </a:extLst>
          </p:cNvPr>
          <p:cNvSpPr txBox="1"/>
          <p:nvPr/>
        </p:nvSpPr>
        <p:spPr>
          <a:xfrm flipH="1">
            <a:off x="11232187" y="8238397"/>
            <a:ext cx="807413" cy="546175"/>
          </a:xfrm>
          <a:prstGeom prst="rect">
            <a:avLst/>
          </a:prstGeom>
        </p:spPr>
        <p:txBody>
          <a:bodyPr wrap="square" lIns="0" tIns="0" rIns="0" bIns="0" rtlCol="0" anchor="t">
            <a:spAutoFit/>
          </a:bodyPr>
          <a:lstStyle/>
          <a:p>
            <a:pPr marL="345441" lvl="1">
              <a:lnSpc>
                <a:spcPts val="3904"/>
              </a:lnSpc>
            </a:pPr>
            <a:r>
              <a:rPr lang="en-US" sz="4800" b="1" dirty="0">
                <a:solidFill>
                  <a:schemeClr val="bg1">
                    <a:lumMod val="95000"/>
                  </a:schemeClr>
                </a:solidFill>
                <a:latin typeface="Montserrat" pitchFamily="2" charset="77"/>
              </a:rPr>
              <a:t>?</a:t>
            </a:r>
          </a:p>
        </p:txBody>
      </p:sp>
    </p:spTree>
    <p:extLst>
      <p:ext uri="{BB962C8B-B14F-4D97-AF65-F5344CB8AC3E}">
        <p14:creationId xmlns:p14="http://schemas.microsoft.com/office/powerpoint/2010/main" val="2749833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434146" y="2933700"/>
            <a:ext cx="9101254" cy="1969770"/>
          </a:xfrm>
          <a:prstGeom prst="rect">
            <a:avLst/>
          </a:prstGeom>
          <a:noFill/>
        </p:spPr>
        <p:txBody>
          <a:bodyPr wrap="square" rtlCol="0">
            <a:spAutoFit/>
          </a:bodyPr>
          <a:lstStyle/>
          <a:p>
            <a:pPr>
              <a:lnSpc>
                <a:spcPct val="150000"/>
              </a:lnSpc>
            </a:pPr>
            <a:r>
              <a:rPr lang="en-US" sz="3000" dirty="0">
                <a:latin typeface="Montserrat" pitchFamily="2" charset="77"/>
              </a:rPr>
              <a:t>After this brief intro, how do you see the importance of data science to you personally?</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947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7388523"/>
            <a:ext cx="18288000" cy="3308091"/>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782285" y="1102714"/>
            <a:ext cx="14417533" cy="761000"/>
          </a:xfrm>
        </p:spPr>
        <p:txBody>
          <a:bodyPr>
            <a:normAutofit fontScale="90000"/>
          </a:bodyPr>
          <a:lstStyle/>
          <a:p>
            <a:r>
              <a:rPr lang="en-US" sz="6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1782285" y="2804320"/>
            <a:ext cx="13216555" cy="5447645"/>
          </a:xfrm>
          <a:prstGeom prst="rect">
            <a:avLst/>
          </a:prstGeom>
          <a:noFill/>
        </p:spPr>
        <p:txBody>
          <a:bodyPr wrap="square" rtlCol="0">
            <a:spAutoFit/>
          </a:bodyPr>
          <a:lstStyle/>
          <a:p>
            <a:r>
              <a:rPr lang="en-US" sz="3000" dirty="0">
                <a:solidFill>
                  <a:srgbClr val="404040"/>
                </a:solidFill>
                <a:latin typeface="Montserrat" pitchFamily="2" charset="77"/>
                <a:cs typeface="Futura Condensed Medium" panose="020B0602020204020303" pitchFamily="34" charset="-79"/>
              </a:rPr>
              <a:t>The </a:t>
            </a:r>
            <a:r>
              <a:rPr lang="en-US" sz="3000" b="1" dirty="0">
                <a:solidFill>
                  <a:srgbClr val="404040"/>
                </a:solidFill>
                <a:latin typeface="Montserrat" pitchFamily="2" charset="77"/>
                <a:cs typeface="Futura Condensed Medium" panose="020B0602020204020303" pitchFamily="34" charset="-79"/>
              </a:rPr>
              <a:t>mission of the Center </a:t>
            </a:r>
            <a:r>
              <a:rPr lang="en-US" sz="3000" dirty="0">
                <a:solidFill>
                  <a:srgbClr val="404040"/>
                </a:solidFill>
                <a:latin typeface="Montserrat" pitchFamily="2" charset="77"/>
                <a:cs typeface="Futura Condensed Medium" panose="020B0602020204020303" pitchFamily="34" charset="-79"/>
              </a:rPr>
              <a:t>is to strengthen </a:t>
            </a:r>
            <a:r>
              <a:rPr lang="en-US" sz="3000" b="1" dirty="0">
                <a:solidFill>
                  <a:srgbClr val="404040"/>
                </a:solidFill>
                <a:latin typeface="Montserrat" pitchFamily="2" charset="77"/>
                <a:cs typeface="Futura Condensed Medium" panose="020B0602020204020303" pitchFamily="34" charset="-79"/>
              </a:rPr>
              <a:t>health data science </a:t>
            </a:r>
            <a:r>
              <a:rPr lang="en-US" sz="3000" dirty="0">
                <a:solidFill>
                  <a:srgbClr val="404040"/>
                </a:solidFill>
                <a:latin typeface="Montserrat" pitchFamily="2" charset="77"/>
                <a:cs typeface="Futura Condensed Medium" panose="020B0602020204020303" pitchFamily="34" charset="-79"/>
              </a:rPr>
              <a:t>within the Faculty:</a:t>
            </a:r>
          </a:p>
          <a:p>
            <a:endParaRPr lang="en-US" sz="3200" dirty="0">
              <a:solidFill>
                <a:srgbClr val="404040"/>
              </a:solidFill>
              <a:latin typeface="Montserrat" pitchFamily="2" charset="77"/>
              <a:ea typeface="Tahoma" panose="020B0604030504040204" pitchFamily="34" charset="0"/>
              <a:cs typeface="Tahoma" panose="020B0604030504040204" pitchFamily="34" charset="0"/>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Active and visible hub for Health Data Science </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Providing data science support for research groups at SUND</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Courses, workshops and training environments to improve data science skills</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Support a network of researchers and educators</a:t>
            </a:r>
          </a:p>
          <a:p>
            <a:endParaRPr lang="en-US" sz="3200"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12115800" y="7232400"/>
            <a:ext cx="5912501" cy="3168900"/>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p>
              <a:endParaRPr lang="en-DK"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914400" y="2247900"/>
            <a:ext cx="16535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00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76200" y="368338"/>
            <a:ext cx="18364200" cy="2103689"/>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4" name="TextBox 24"/>
          <p:cNvSpPr txBox="1"/>
          <p:nvPr/>
        </p:nvSpPr>
        <p:spPr>
          <a:xfrm>
            <a:off x="1025051" y="1080000"/>
            <a:ext cx="5678167"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WHO ARE WE</a:t>
            </a:r>
          </a:p>
        </p:txBody>
      </p:sp>
      <p:sp>
        <p:nvSpPr>
          <p:cNvPr id="25" name="Freeform 25"/>
          <p:cNvSpPr/>
          <p:nvPr/>
        </p:nvSpPr>
        <p:spPr>
          <a:xfrm>
            <a:off x="14739959"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1224323" y="5538459"/>
            <a:ext cx="4773103"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&amp;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10042039" y="3821125"/>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529726" y="6173248"/>
            <a:ext cx="2138133" cy="415691"/>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905000" y="6944544"/>
            <a:ext cx="3202722"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9899530" y="5203794"/>
            <a:ext cx="3130670"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11201400" y="9639300"/>
            <a:ext cx="31242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40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cxnSp>
        <p:nvCxnSpPr>
          <p:cNvPr id="2" name="Straight Connector 1">
            <a:extLst>
              <a:ext uri="{FF2B5EF4-FFF2-40B4-BE49-F238E27FC236}">
                <a16:creationId xmlns:a16="http://schemas.microsoft.com/office/drawing/2014/main" id="{209A202B-0032-A5E7-CCF1-5EDFA370B355}"/>
              </a:ext>
            </a:extLst>
          </p:cNvPr>
          <p:cNvCxnSpPr>
            <a:cxnSpLocks/>
          </p:cNvCxnSpPr>
          <p:nvPr/>
        </p:nvCxnSpPr>
        <p:spPr>
          <a:xfrm>
            <a:off x="914400" y="2247900"/>
            <a:ext cx="7772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DFD8A46-F811-881D-9ECD-BED7D67566E4}"/>
              </a:ext>
            </a:extLst>
          </p:cNvPr>
          <p:cNvGrpSpPr>
            <a:grpSpLocks noChangeAspect="1"/>
          </p:cNvGrpSpPr>
          <p:nvPr/>
        </p:nvGrpSpPr>
        <p:grpSpPr>
          <a:xfrm>
            <a:off x="10153507" y="2618014"/>
            <a:ext cx="6915293" cy="6708582"/>
            <a:chOff x="10336255" y="3295135"/>
            <a:chExt cx="5212689" cy="5056872"/>
          </a:xfrm>
        </p:grpSpPr>
        <p:sp>
          <p:nvSpPr>
            <p:cNvPr id="22" name="Freeform 9">
              <a:extLst>
                <a:ext uri="{FF2B5EF4-FFF2-40B4-BE49-F238E27FC236}">
                  <a16:creationId xmlns:a16="http://schemas.microsoft.com/office/drawing/2014/main" id="{72DE395D-7BAD-62F9-AB3C-4B865C77F3EC}"/>
                </a:ext>
              </a:extLst>
            </p:cNvPr>
            <p:cNvSpPr/>
            <p:nvPr/>
          </p:nvSpPr>
          <p:spPr>
            <a:xfrm>
              <a:off x="10336255" y="4464712"/>
              <a:ext cx="2607103" cy="1992887"/>
            </a:xfrm>
            <a:custGeom>
              <a:avLst/>
              <a:gdLst/>
              <a:ahLst/>
              <a:cxnLst>
                <a:cxn ang="0">
                  <a:pos x="wd2" y="hd2"/>
                </a:cxn>
                <a:cxn ang="5400000">
                  <a:pos x="wd2" y="hd2"/>
                </a:cxn>
                <a:cxn ang="10800000">
                  <a:pos x="wd2" y="hd2"/>
                </a:cxn>
                <a:cxn ang="16200000">
                  <a:pos x="wd2" y="hd2"/>
                </a:cxn>
              </a:cxnLst>
              <a:rect l="0" t="0" r="r" b="b"/>
              <a:pathLst>
                <a:path w="20636" h="20175" extrusionOk="0">
                  <a:moveTo>
                    <a:pt x="14319" y="4285"/>
                  </a:moveTo>
                  <a:cubicBezTo>
                    <a:pt x="13364" y="2551"/>
                    <a:pt x="12008" y="1211"/>
                    <a:pt x="10314" y="501"/>
                  </a:cubicBezTo>
                  <a:cubicBezTo>
                    <a:pt x="6185" y="-1233"/>
                    <a:pt x="1717" y="1684"/>
                    <a:pt x="392" y="6966"/>
                  </a:cubicBezTo>
                  <a:cubicBezTo>
                    <a:pt x="-964" y="12247"/>
                    <a:pt x="1316" y="17963"/>
                    <a:pt x="5445" y="19697"/>
                  </a:cubicBezTo>
                  <a:cubicBezTo>
                    <a:pt x="7140" y="20367"/>
                    <a:pt x="8865" y="20328"/>
                    <a:pt x="10406" y="19618"/>
                  </a:cubicBezTo>
                  <a:cubicBezTo>
                    <a:pt x="20636" y="15401"/>
                    <a:pt x="20636" y="15401"/>
                    <a:pt x="20636" y="15401"/>
                  </a:cubicBezTo>
                  <a:lnTo>
                    <a:pt x="14319" y="4285"/>
                  </a:lnTo>
                  <a:close/>
                </a:path>
              </a:pathLst>
            </a:custGeom>
            <a:solidFill>
              <a:srgbClr val="D7E4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19" name="Freeform 6">
              <a:extLst>
                <a:ext uri="{FF2B5EF4-FFF2-40B4-BE49-F238E27FC236}">
                  <a16:creationId xmlns:a16="http://schemas.microsoft.com/office/drawing/2014/main" id="{D1F5265F-108B-970B-24AB-1BDCB73BA6F1}"/>
                </a:ext>
              </a:extLst>
            </p:cNvPr>
            <p:cNvSpPr/>
            <p:nvPr/>
          </p:nvSpPr>
          <p:spPr>
            <a:xfrm>
              <a:off x="12943357" y="4464712"/>
              <a:ext cx="2605587" cy="1992887"/>
            </a:xfrm>
            <a:custGeom>
              <a:avLst/>
              <a:gdLst/>
              <a:ahLst/>
              <a:cxnLst>
                <a:cxn ang="0">
                  <a:pos x="wd2" y="hd2"/>
                </a:cxn>
                <a:cxn ang="5400000">
                  <a:pos x="wd2" y="hd2"/>
                </a:cxn>
                <a:cxn ang="10800000">
                  <a:pos x="wd2" y="hd2"/>
                </a:cxn>
                <a:cxn ang="16200000">
                  <a:pos x="wd2" y="hd2"/>
                </a:cxn>
              </a:cxnLst>
              <a:rect l="0" t="0" r="r" b="b"/>
              <a:pathLst>
                <a:path w="20636" h="20175" extrusionOk="0">
                  <a:moveTo>
                    <a:pt x="10230" y="19618"/>
                  </a:moveTo>
                  <a:cubicBezTo>
                    <a:pt x="11771" y="20328"/>
                    <a:pt x="13496" y="20367"/>
                    <a:pt x="15191" y="19697"/>
                  </a:cubicBezTo>
                  <a:cubicBezTo>
                    <a:pt x="19320" y="17963"/>
                    <a:pt x="21600" y="12247"/>
                    <a:pt x="20244" y="6966"/>
                  </a:cubicBezTo>
                  <a:cubicBezTo>
                    <a:pt x="18919" y="1684"/>
                    <a:pt x="14451" y="-1233"/>
                    <a:pt x="10322" y="501"/>
                  </a:cubicBezTo>
                  <a:cubicBezTo>
                    <a:pt x="8628" y="1211"/>
                    <a:pt x="7272" y="2551"/>
                    <a:pt x="6317" y="4285"/>
                  </a:cubicBezTo>
                  <a:cubicBezTo>
                    <a:pt x="0" y="15401"/>
                    <a:pt x="0" y="15401"/>
                    <a:pt x="0" y="15401"/>
                  </a:cubicBezTo>
                  <a:lnTo>
                    <a:pt x="10230" y="19618"/>
                  </a:lnTo>
                  <a:close/>
                </a:path>
              </a:pathLst>
            </a:custGeom>
            <a:solidFill>
              <a:srgbClr val="FCDD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0" name="Freeform 7">
              <a:extLst>
                <a:ext uri="{FF2B5EF4-FFF2-40B4-BE49-F238E27FC236}">
                  <a16:creationId xmlns:a16="http://schemas.microsoft.com/office/drawing/2014/main" id="{8796FE1C-C4C4-FA8E-33E8-073EBECEE396}"/>
                </a:ext>
              </a:extLst>
            </p:cNvPr>
            <p:cNvSpPr/>
            <p:nvPr/>
          </p:nvSpPr>
          <p:spPr>
            <a:xfrm>
              <a:off x="12942315"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1" y="11708"/>
                  </a:moveTo>
                  <a:cubicBezTo>
                    <a:pt x="-38" y="13525"/>
                    <a:pt x="594" y="15342"/>
                    <a:pt x="1936" y="16890"/>
                  </a:cubicBezTo>
                  <a:cubicBezTo>
                    <a:pt x="5214" y="20759"/>
                    <a:pt x="11532" y="21600"/>
                    <a:pt x="16034" y="18807"/>
                  </a:cubicBezTo>
                  <a:cubicBezTo>
                    <a:pt x="20575" y="16015"/>
                    <a:pt x="21562" y="10632"/>
                    <a:pt x="18284" y="6763"/>
                  </a:cubicBezTo>
                  <a:cubicBezTo>
                    <a:pt x="16942" y="5215"/>
                    <a:pt x="15125" y="4138"/>
                    <a:pt x="13112" y="3600"/>
                  </a:cubicBezTo>
                  <a:cubicBezTo>
                    <a:pt x="1" y="0"/>
                    <a:pt x="1" y="0"/>
                    <a:pt x="1" y="0"/>
                  </a:cubicBezTo>
                  <a:lnTo>
                    <a:pt x="1" y="11708"/>
                  </a:lnTo>
                  <a:close/>
                </a:path>
              </a:pathLst>
            </a:custGeom>
            <a:solidFill>
              <a:srgbClr val="DCE6F2"/>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1" name="Freeform 8">
              <a:extLst>
                <a:ext uri="{FF2B5EF4-FFF2-40B4-BE49-F238E27FC236}">
                  <a16:creationId xmlns:a16="http://schemas.microsoft.com/office/drawing/2014/main" id="{E5770733-B7A8-BE52-E47C-200D2EE61A0E}"/>
                </a:ext>
              </a:extLst>
            </p:cNvPr>
            <p:cNvSpPr/>
            <p:nvPr/>
          </p:nvSpPr>
          <p:spPr>
            <a:xfrm>
              <a:off x="10950352"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7104" y="3600"/>
                  </a:moveTo>
                  <a:cubicBezTo>
                    <a:pt x="5091" y="4138"/>
                    <a:pt x="3274" y="5215"/>
                    <a:pt x="1932" y="6763"/>
                  </a:cubicBezTo>
                  <a:cubicBezTo>
                    <a:pt x="-1346" y="10632"/>
                    <a:pt x="-359" y="16015"/>
                    <a:pt x="4182" y="18807"/>
                  </a:cubicBezTo>
                  <a:cubicBezTo>
                    <a:pt x="8684" y="21600"/>
                    <a:pt x="15002" y="20759"/>
                    <a:pt x="18280" y="16890"/>
                  </a:cubicBezTo>
                  <a:cubicBezTo>
                    <a:pt x="19622" y="15342"/>
                    <a:pt x="20254" y="13525"/>
                    <a:pt x="20215" y="11708"/>
                  </a:cubicBezTo>
                  <a:cubicBezTo>
                    <a:pt x="20215" y="0"/>
                    <a:pt x="20215" y="0"/>
                    <a:pt x="20215" y="0"/>
                  </a:cubicBezTo>
                  <a:lnTo>
                    <a:pt x="7104" y="3600"/>
                  </a:lnTo>
                  <a:close/>
                </a:path>
              </a:pathLst>
            </a:custGeom>
            <a:solidFill>
              <a:srgbClr val="B3C2FF"/>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sp>
          <p:nvSpPr>
            <p:cNvPr id="23" name="Freeform 10">
              <a:extLst>
                <a:ext uri="{FF2B5EF4-FFF2-40B4-BE49-F238E27FC236}">
                  <a16:creationId xmlns:a16="http://schemas.microsoft.com/office/drawing/2014/main" id="{0F5BD4E2-1392-B6D7-A2BB-E290541EC85C}"/>
                </a:ext>
              </a:extLst>
            </p:cNvPr>
            <p:cNvSpPr/>
            <p:nvPr/>
          </p:nvSpPr>
          <p:spPr>
            <a:xfrm>
              <a:off x="11946407" y="3295135"/>
              <a:ext cx="1992313" cy="2690814"/>
            </a:xfrm>
            <a:custGeom>
              <a:avLst/>
              <a:gdLst/>
              <a:ahLst/>
              <a:cxnLst>
                <a:cxn ang="0">
                  <a:pos x="wd2" y="hd2"/>
                </a:cxn>
                <a:cxn ang="5400000">
                  <a:pos x="wd2" y="hd2"/>
                </a:cxn>
                <a:cxn ang="10800000">
                  <a:pos x="wd2" y="hd2"/>
                </a:cxn>
                <a:cxn ang="16200000">
                  <a:pos x="wd2" y="hd2"/>
                </a:cxn>
              </a:cxnLst>
              <a:rect l="0" t="0" r="r" b="b"/>
              <a:pathLst>
                <a:path w="21600" h="21600" extrusionOk="0">
                  <a:moveTo>
                    <a:pt x="19448" y="12785"/>
                  </a:moveTo>
                  <a:cubicBezTo>
                    <a:pt x="20798" y="11441"/>
                    <a:pt x="21600" y="9784"/>
                    <a:pt x="21600" y="7971"/>
                  </a:cubicBezTo>
                  <a:cubicBezTo>
                    <a:pt x="21600" y="3564"/>
                    <a:pt x="16748" y="0"/>
                    <a:pt x="10800" y="0"/>
                  </a:cubicBezTo>
                  <a:cubicBezTo>
                    <a:pt x="4852" y="0"/>
                    <a:pt x="0" y="3564"/>
                    <a:pt x="0" y="7971"/>
                  </a:cubicBezTo>
                  <a:cubicBezTo>
                    <a:pt x="0" y="9784"/>
                    <a:pt x="802" y="11441"/>
                    <a:pt x="2152" y="12785"/>
                  </a:cubicBezTo>
                  <a:cubicBezTo>
                    <a:pt x="10800" y="21600"/>
                    <a:pt x="10800" y="21600"/>
                    <a:pt x="10800" y="21600"/>
                  </a:cubicBezTo>
                  <a:lnTo>
                    <a:pt x="19448" y="12785"/>
                  </a:lnTo>
                  <a:close/>
                </a:path>
              </a:pathLst>
            </a:custGeom>
            <a:solidFill>
              <a:srgbClr val="FFC585"/>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grpSp>
      <p:sp>
        <p:nvSpPr>
          <p:cNvPr id="4" name="Freeform 3">
            <a:extLst>
              <a:ext uri="{FF2B5EF4-FFF2-40B4-BE49-F238E27FC236}">
                <a16:creationId xmlns:a16="http://schemas.microsoft.com/office/drawing/2014/main" id="{A344E759-168E-4D8C-8749-E7E59DAAD890}"/>
              </a:ext>
            </a:extLst>
          </p:cNvPr>
          <p:cNvSpPr/>
          <p:nvPr/>
        </p:nvSpPr>
        <p:spPr>
          <a:xfrm>
            <a:off x="-76200" y="370913"/>
            <a:ext cx="185166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3877366" y="825259"/>
            <a:ext cx="10515600"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DIGITAL CORE CURRICULUM</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200" y="3314700"/>
            <a:ext cx="7915966" cy="6586418"/>
          </a:xfrm>
          <a:prstGeom prst="rect">
            <a:avLst/>
          </a:prstGeom>
          <a:noFill/>
        </p:spPr>
        <p:txBody>
          <a:bodyPr wrap="square" lIns="91440" tIns="45720" rIns="91440" bIns="45720" rtlCol="0" anchor="t">
            <a:spAutoFit/>
          </a:bodyPr>
          <a:lstStyle/>
          <a:p>
            <a:r>
              <a:rPr lang="en-US" sz="28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Update all KU educations to include digital literacy and data science competences</a:t>
            </a:r>
          </a:p>
          <a:p>
            <a:pPr marL="457200" indent="-457200">
              <a:buFont typeface="Arial" panose="020B0604020202020204" pitchFamily="34" charset="0"/>
              <a:buChar char="•"/>
            </a:pPr>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Each study board does its own implementation. DCC working group supports and advises </a:t>
            </a: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endParaRPr lang="en-US" sz="2600" u="sng"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u="sng" dirty="0">
                <a:latin typeface="Montserrat"/>
                <a:cs typeface="Futura Condensed Medium"/>
              </a:rPr>
              <a:t>Goal</a:t>
            </a:r>
            <a:r>
              <a:rPr lang="en-US" sz="2600" dirty="0">
                <a:latin typeface="Montserrat"/>
                <a:cs typeface="Futura Condensed Medium"/>
              </a:rPr>
              <a:t>: Implementation of a Digital core curriculum corresponding to 5 – 7,5 ECTs per study line</a:t>
            </a: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27">
            <a:extLst>
              <a:ext uri="{FF2B5EF4-FFF2-40B4-BE49-F238E27FC236}">
                <a16:creationId xmlns:a16="http://schemas.microsoft.com/office/drawing/2014/main" id="{A096267A-F521-0E61-4E68-407D6985F0DE}"/>
              </a:ext>
            </a:extLst>
          </p:cNvPr>
          <p:cNvSpPr txBox="1"/>
          <p:nvPr/>
        </p:nvSpPr>
        <p:spPr>
          <a:xfrm>
            <a:off x="12808522" y="3639486"/>
            <a:ext cx="1694375"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Data </a:t>
            </a:r>
          </a:p>
          <a:p>
            <a:pPr algn="ctr"/>
            <a:r>
              <a:rPr lang="en-US" sz="2200" dirty="0" err="1">
                <a:solidFill>
                  <a:srgbClr val="3B4A52"/>
                </a:solidFill>
                <a:latin typeface="Montserrat" pitchFamily="2" charset="77"/>
              </a:rPr>
              <a:t>Håndtering</a:t>
            </a:r>
            <a:endParaRPr sz="2200" dirty="0">
              <a:solidFill>
                <a:srgbClr val="3B4A52"/>
              </a:solidFill>
              <a:latin typeface="Montserrat" pitchFamily="2" charset="77"/>
            </a:endParaRPr>
          </a:p>
        </p:txBody>
      </p:sp>
      <p:sp>
        <p:nvSpPr>
          <p:cNvPr id="11" name="Rectangle 28">
            <a:extLst>
              <a:ext uri="{FF2B5EF4-FFF2-40B4-BE49-F238E27FC236}">
                <a16:creationId xmlns:a16="http://schemas.microsoft.com/office/drawing/2014/main" id="{40CDE9B3-040D-E9AC-A57F-C48511CEDD01}"/>
              </a:ext>
            </a:extLst>
          </p:cNvPr>
          <p:cNvSpPr txBox="1"/>
          <p:nvPr/>
        </p:nvSpPr>
        <p:spPr>
          <a:xfrm>
            <a:off x="10404115" y="5029849"/>
            <a:ext cx="2292294"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Undersøgelses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Metode</a:t>
            </a:r>
            <a:endParaRPr sz="2200" dirty="0">
              <a:solidFill>
                <a:srgbClr val="3B4A52"/>
              </a:solidFill>
              <a:latin typeface="Montserrat" pitchFamily="2" charset="77"/>
            </a:endParaRPr>
          </a:p>
        </p:txBody>
      </p:sp>
      <p:sp>
        <p:nvSpPr>
          <p:cNvPr id="12" name="Rectangle 29">
            <a:extLst>
              <a:ext uri="{FF2B5EF4-FFF2-40B4-BE49-F238E27FC236}">
                <a16:creationId xmlns:a16="http://schemas.microsoft.com/office/drawing/2014/main" id="{DBFAFFB7-336B-22CF-0A06-401CD5BB39C5}"/>
              </a:ext>
            </a:extLst>
          </p:cNvPr>
          <p:cNvSpPr txBox="1"/>
          <p:nvPr/>
        </p:nvSpPr>
        <p:spPr>
          <a:xfrm>
            <a:off x="13895134" y="4914900"/>
            <a:ext cx="3554666" cy="1354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Videnskabelig</a:t>
            </a:r>
            <a:r>
              <a:rPr lang="en-US" sz="2200" dirty="0">
                <a:solidFill>
                  <a:srgbClr val="3B4A52"/>
                </a:solidFill>
                <a:latin typeface="Montserrat" pitchFamily="2" charset="77"/>
              </a:rPr>
              <a:t> </a:t>
            </a:r>
            <a:r>
              <a:rPr lang="en-US" sz="2200" dirty="0" err="1">
                <a:solidFill>
                  <a:srgbClr val="3B4A52"/>
                </a:solidFill>
                <a:latin typeface="Montserrat" pitchFamily="2" charset="77"/>
              </a:rPr>
              <a:t>Informations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søgning</a:t>
            </a:r>
            <a:endParaRPr sz="2200" dirty="0">
              <a:solidFill>
                <a:srgbClr val="3B4A52"/>
              </a:solidFill>
              <a:latin typeface="Montserrat" pitchFamily="2" charset="77"/>
            </a:endParaRPr>
          </a:p>
        </p:txBody>
      </p:sp>
      <p:sp>
        <p:nvSpPr>
          <p:cNvPr id="13" name="Rectangle 30">
            <a:extLst>
              <a:ext uri="{FF2B5EF4-FFF2-40B4-BE49-F238E27FC236}">
                <a16:creationId xmlns:a16="http://schemas.microsoft.com/office/drawing/2014/main" id="{8EBCD0BB-2D80-F65E-CB2D-736F6E838D9A}"/>
              </a:ext>
            </a:extLst>
          </p:cNvPr>
          <p:cNvSpPr txBox="1"/>
          <p:nvPr/>
        </p:nvSpPr>
        <p:spPr>
          <a:xfrm>
            <a:off x="13997471" y="7590278"/>
            <a:ext cx="180498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err="1">
                <a:solidFill>
                  <a:srgbClr val="3B4A52"/>
                </a:solidFill>
                <a:latin typeface="Montserrat" pitchFamily="2" charset="77"/>
              </a:rPr>
              <a:t>Teknologisk</a:t>
            </a:r>
            <a:endParaRPr lang="en-US" sz="2200" dirty="0">
              <a:solidFill>
                <a:srgbClr val="3B4A52"/>
              </a:solidFill>
              <a:latin typeface="Montserrat" pitchFamily="2" charset="77"/>
            </a:endParaRPr>
          </a:p>
          <a:p>
            <a:pPr algn="ctr"/>
            <a:r>
              <a:rPr lang="en-US" sz="2200" dirty="0" err="1">
                <a:solidFill>
                  <a:srgbClr val="3B4A52"/>
                </a:solidFill>
                <a:latin typeface="Montserrat" pitchFamily="2" charset="77"/>
              </a:rPr>
              <a:t>Forståelse</a:t>
            </a:r>
            <a:endParaRPr sz="2200" dirty="0">
              <a:solidFill>
                <a:srgbClr val="3B4A52"/>
              </a:solidFill>
              <a:latin typeface="Montserrat" pitchFamily="2" charset="77"/>
            </a:endParaRPr>
          </a:p>
        </p:txBody>
      </p:sp>
      <p:sp>
        <p:nvSpPr>
          <p:cNvPr id="31" name="Rectangle 31">
            <a:extLst>
              <a:ext uri="{FF2B5EF4-FFF2-40B4-BE49-F238E27FC236}">
                <a16:creationId xmlns:a16="http://schemas.microsoft.com/office/drawing/2014/main" id="{263D7EC3-2C89-3C5B-80D4-285DBA238D2B}"/>
              </a:ext>
            </a:extLst>
          </p:cNvPr>
          <p:cNvSpPr txBox="1"/>
          <p:nvPr/>
        </p:nvSpPr>
        <p:spPr>
          <a:xfrm>
            <a:off x="11596225" y="7590278"/>
            <a:ext cx="1530868"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Reflektion</a:t>
            </a:r>
            <a:endParaRPr sz="2200" dirty="0">
              <a:solidFill>
                <a:srgbClr val="3B4A52"/>
              </a:solidFill>
              <a:latin typeface="Montserrat" pitchFamily="2" charset="77"/>
            </a:endParaRPr>
          </a:p>
        </p:txBody>
      </p:sp>
    </p:spTree>
    <p:extLst>
      <p:ext uri="{BB962C8B-B14F-4D97-AF65-F5344CB8AC3E}">
        <p14:creationId xmlns:p14="http://schemas.microsoft.com/office/powerpoint/2010/main" val="417962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895600" y="3924300"/>
            <a:ext cx="13690910" cy="5693866"/>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scary nor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Inspiration: </a:t>
            </a:r>
          </a:p>
          <a:p>
            <a:pPr marL="1371600" lvl="2" indent="-457200">
              <a:buFont typeface="Arial" panose="020B0604020202020204" pitchFamily="34" charset="0"/>
              <a:buChar char="•"/>
            </a:pPr>
            <a:r>
              <a:rPr lang="en-US" sz="2800" dirty="0">
                <a:latin typeface="Montserrat" pitchFamily="2" charset="77"/>
              </a:rPr>
              <a:t>Develop DS skills (yourself, your PhDs &amp; postdocs)</a:t>
            </a:r>
          </a:p>
          <a:p>
            <a:pPr marL="1371600" lvl="2" indent="-457200">
              <a:buFont typeface="Arial" panose="020B0604020202020204" pitchFamily="34" charset="0"/>
              <a:buChar char="•"/>
            </a:pPr>
            <a:r>
              <a:rPr lang="en-US" sz="2800" dirty="0">
                <a:latin typeface="Montserrat" pitchFamily="2" charset="77"/>
              </a:rPr>
              <a:t>New possibilities - form a collaboration with a data scientist</a:t>
            </a:r>
          </a:p>
          <a:p>
            <a:pPr marL="1371600" lvl="2" indent="-457200">
              <a:buFont typeface="Arial" panose="020B0604020202020204" pitchFamily="34" charset="0"/>
              <a:buChar char="•"/>
            </a:pPr>
            <a:r>
              <a:rPr lang="en-US" sz="2800" dirty="0">
                <a:latin typeface="Montserrat" pitchFamily="2" charset="77"/>
              </a:rPr>
              <a:t>Incorporate data science into your teaching</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18749" y="2989921"/>
            <a:ext cx="14374502" cy="523220"/>
          </a:xfrm>
          <a:prstGeom prst="rect">
            <a:avLst/>
          </a:prstGeom>
          <a:noFill/>
        </p:spPr>
        <p:txBody>
          <a:bodyPr wrap="square" rtlCol="0">
            <a:spAutoFit/>
          </a:bodyPr>
          <a:lstStyle/>
          <a:p>
            <a:r>
              <a:rPr lang="en-US" sz="2800" b="1" dirty="0">
                <a:latin typeface="Montserrat" pitchFamily="2" charset="77"/>
              </a:rPr>
              <a:t>In this course,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3407277" y="935132"/>
            <a:ext cx="13338273"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COURSE</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5" name="Straight Connector 4">
            <a:extLst>
              <a:ext uri="{FF2B5EF4-FFF2-40B4-BE49-F238E27FC236}">
                <a16:creationId xmlns:a16="http://schemas.microsoft.com/office/drawing/2014/main" id="{0563A520-2B14-6E28-B41D-FAA2CD441004}"/>
              </a:ext>
            </a:extLst>
          </p:cNvPr>
          <p:cNvCxnSpPr>
            <a:cxnSpLocks/>
          </p:cNvCxnSpPr>
          <p:nvPr/>
        </p:nvCxnSpPr>
        <p:spPr>
          <a:xfrm>
            <a:off x="1828800" y="2247900"/>
            <a:ext cx="1491675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11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course,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991600" y="4174004"/>
            <a:ext cx="8632203" cy="2784288"/>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95044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2.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44727</TotalTime>
  <Words>1478</Words>
  <Application>Microsoft Macintosh PowerPoint</Application>
  <PresentationFormat>Custom</PresentationFormat>
  <Paragraphs>290</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Now</vt:lpstr>
      <vt:lpstr>Helvetica Neue Medium</vt:lpstr>
      <vt:lpstr>Montserrat Bold</vt:lpstr>
      <vt:lpstr>Montserrat</vt:lpstr>
      <vt:lpstr>Arial</vt:lpstr>
      <vt:lpstr>Glacial Indifference</vt:lpstr>
      <vt:lpstr>Office Theme</vt:lpstr>
      <vt:lpstr>PowerPoint Presentation</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175</cp:revision>
  <dcterms:created xsi:type="dcterms:W3CDTF">2006-08-16T00:00:00Z</dcterms:created>
  <dcterms:modified xsi:type="dcterms:W3CDTF">2023-11-13T14:39:34Z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